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21" r:id="rId2"/>
    <p:sldId id="331" r:id="rId3"/>
    <p:sldId id="332" r:id="rId4"/>
    <p:sldId id="333" r:id="rId5"/>
    <p:sldId id="328" r:id="rId6"/>
    <p:sldId id="327" r:id="rId7"/>
    <p:sldId id="260" r:id="rId8"/>
    <p:sldId id="297" r:id="rId9"/>
    <p:sldId id="283" r:id="rId10"/>
    <p:sldId id="330" r:id="rId11"/>
    <p:sldId id="256" r:id="rId12"/>
    <p:sldId id="305" r:id="rId13"/>
    <p:sldId id="306" r:id="rId14"/>
    <p:sldId id="258" r:id="rId15"/>
    <p:sldId id="329" r:id="rId16"/>
    <p:sldId id="323" r:id="rId17"/>
    <p:sldId id="295" r:id="rId18"/>
    <p:sldId id="309" r:id="rId19"/>
    <p:sldId id="307" r:id="rId20"/>
    <p:sldId id="310" r:id="rId21"/>
    <p:sldId id="314" r:id="rId22"/>
    <p:sldId id="315" r:id="rId23"/>
    <p:sldId id="317" r:id="rId24"/>
    <p:sldId id="319" r:id="rId25"/>
    <p:sldId id="320" r:id="rId26"/>
    <p:sldId id="262" r:id="rId27"/>
    <p:sldId id="278" r:id="rId28"/>
    <p:sldId id="322" r:id="rId29"/>
    <p:sldId id="308" r:id="rId30"/>
    <p:sldId id="312" r:id="rId31"/>
    <p:sldId id="311" r:id="rId32"/>
    <p:sldId id="313" r:id="rId33"/>
    <p:sldId id="316" r:id="rId34"/>
    <p:sldId id="318" r:id="rId35"/>
    <p:sldId id="325" r:id="rId36"/>
    <p:sldId id="324" r:id="rId37"/>
    <p:sldId id="326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5050"/>
    <a:srgbClr val="0066FF"/>
    <a:srgbClr val="FF99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99CD69-82D0-494B-8768-0EAA09F20D4B}" type="datetimeFigureOut">
              <a:rPr lang="ru-RU"/>
              <a:pPr>
                <a:defRPr/>
              </a:pPr>
              <a:t>23.04.2023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88D1E8B-3FE5-4308-9F04-F9B729099A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4B20C9-338D-47B6-9E64-9D06E0272910}" type="slidenum">
              <a:rPr lang="ru-RU" altLang="ru-RU" smtClean="0">
                <a:latin typeface="Arial" charset="0"/>
                <a:cs typeface="Arial" charset="0"/>
              </a:rPr>
              <a:pPr/>
              <a:t>9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</p:spPr>
        <p:txBody>
          <a:bodyPr anchor="b"/>
          <a:lstStyle/>
          <a:p>
            <a:pPr eaLnBrk="0" hangingPunct="0">
              <a:defRPr/>
            </a:pPr>
            <a:endParaRPr lang="ru-RU" sz="320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219200"/>
            <a:ext cx="8229600" cy="4910138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ru-RU" sz="2600">
              <a:latin typeface="Calibri" pitchFamily="34" charset="0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9BB1-E63D-4543-A58A-9BD8603660BE}" type="datetimeFigureOut">
              <a:rPr lang="ru-RU"/>
              <a:pPr>
                <a:defRPr/>
              </a:pPr>
              <a:t>23.04.2023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2D39-AF8E-41E5-85D1-1FA6B2F6F4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9AA0B-3066-4DF2-800B-77B5635DE4C1}" type="datetimeFigureOut">
              <a:rPr lang="ru-RU"/>
              <a:pPr>
                <a:defRPr/>
              </a:pPr>
              <a:t>23.04.2023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10B39-0481-41BF-A24B-6D79AC429F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E3302-615F-46B5-AC8B-2C357E4C2D85}" type="datetimeFigureOut">
              <a:rPr lang="ru-RU"/>
              <a:pPr>
                <a:defRPr/>
              </a:pPr>
              <a:t>23.04.2023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F7821-41CF-4402-96EA-15A0EBC499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</p:spPr>
        <p:txBody>
          <a:bodyPr anchor="b"/>
          <a:lstStyle/>
          <a:p>
            <a:pPr eaLnBrk="0" hangingPunct="0">
              <a:defRPr/>
            </a:pPr>
            <a:endParaRPr lang="ru-RU" sz="320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219200"/>
            <a:ext cx="8229600" cy="4910138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ru-RU" sz="2600">
              <a:latin typeface="Calibri" pitchFamily="34" charset="0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</p:spPr>
        <p:txBody>
          <a:bodyPr anchor="b"/>
          <a:lstStyle/>
          <a:p>
            <a:pPr eaLnBrk="0" hangingPunct="0">
              <a:defRPr/>
            </a:pPr>
            <a:endParaRPr lang="ru-RU" sz="320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219200"/>
            <a:ext cx="8229600" cy="4910138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ru-RU" sz="2600">
              <a:latin typeface="Calibri" pitchFamily="34" charset="0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</p:spPr>
        <p:txBody>
          <a:bodyPr anchor="b"/>
          <a:lstStyle/>
          <a:p>
            <a:pPr eaLnBrk="0" hangingPunct="0">
              <a:defRPr/>
            </a:pPr>
            <a:endParaRPr lang="ru-RU" sz="320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219200"/>
            <a:ext cx="8229600" cy="4910138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ru-RU" sz="2600">
              <a:latin typeface="Calibri" pitchFamily="34" charset="0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</p:spPr>
        <p:txBody>
          <a:bodyPr anchor="b"/>
          <a:lstStyle/>
          <a:p>
            <a:pPr eaLnBrk="0" hangingPunct="0">
              <a:defRPr/>
            </a:pPr>
            <a:endParaRPr lang="ru-RU" sz="320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219200"/>
            <a:ext cx="8229600" cy="4910138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ru-RU" sz="2600">
              <a:latin typeface="Calibri" pitchFamily="34" charset="0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</p:spPr>
        <p:txBody>
          <a:bodyPr anchor="b"/>
          <a:lstStyle/>
          <a:p>
            <a:pPr eaLnBrk="0" hangingPunct="0">
              <a:defRPr/>
            </a:pPr>
            <a:endParaRPr lang="ru-RU" sz="320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219200"/>
            <a:ext cx="8229600" cy="4910138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ru-RU" sz="2600">
              <a:latin typeface="Calibri" pitchFamily="34" charset="0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</p:spPr>
        <p:txBody>
          <a:bodyPr anchor="b"/>
          <a:lstStyle/>
          <a:p>
            <a:pPr eaLnBrk="0" hangingPunct="0">
              <a:defRPr/>
            </a:pPr>
            <a:endParaRPr lang="ru-RU" sz="320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219200"/>
            <a:ext cx="8229600" cy="4910138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ru-RU" sz="2600">
              <a:latin typeface="Calibri" pitchFamily="34" charset="0"/>
            </a:endParaRPr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6D6A-6E7C-4C98-81C9-B6198903DBF3}" type="datetimeFigureOut">
              <a:rPr lang="ru-RU"/>
              <a:pPr>
                <a:defRPr/>
              </a:pPr>
              <a:t>23.04.2023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AB1D-7D18-4902-9D24-9440B0B6CB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057E-7317-48BB-8873-34ACB733AF27}" type="datetimeFigureOut">
              <a:rPr lang="ru-RU"/>
              <a:pPr>
                <a:defRPr/>
              </a:pPr>
              <a:t>23.04.2023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0343-F8F3-4818-830A-C6C31ADC31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349D06-43D8-4833-9B4A-76C6A78AA13A}" type="datetimeFigureOut">
              <a:rPr lang="ru-RU"/>
              <a:pPr>
                <a:defRPr/>
              </a:pPr>
              <a:t>23.04.2023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C471D5-11D9-4D88-9863-5C0C527488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73" r:id="rId8"/>
    <p:sldLayoutId id="2147483672" r:id="rId9"/>
    <p:sldLayoutId id="2147483671" r:id="rId10"/>
    <p:sldLayoutId id="2147483670" r:id="rId11"/>
    <p:sldLayoutId id="2147483682" r:id="rId12"/>
    <p:sldLayoutId id="2147483683" r:id="rId13"/>
  </p:sldLayoutIdLst>
  <p:transition spd="med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8229600" cy="4643470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Права, обязанности и ответственность несовершеннолетних</a:t>
            </a: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Л.Н.Родуман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уполномоченный по правам</a:t>
            </a:r>
          </a:p>
          <a:p>
            <a:pPr algn="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участников образовательных </a:t>
            </a:r>
          </a:p>
          <a:p>
            <a:pPr algn="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отношений в лицее-интернате </a:t>
            </a:r>
          </a:p>
          <a:p>
            <a:pPr algn="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  ОАО «РЖД»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minjust.tatar.ru/rus/file/news/news_3397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357166"/>
            <a:ext cx="3929090" cy="1200329"/>
          </a:xfrm>
          <a:prstGeom prst="rect">
            <a:avLst/>
          </a:prstGeom>
          <a:solidFill>
            <a:srgbClr val="FF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Декларация прав ребенка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20 ноября 1959 г.</a:t>
            </a:r>
            <a:endParaRPr lang="ru-RU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214554"/>
            <a:ext cx="3888432" cy="2677656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Заявление от имени государства, партии, организации; провозглашение основных принципов, правил (от лат. «провозглашение).</a:t>
            </a:r>
            <a:endParaRPr lang="ru-RU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500702"/>
            <a:ext cx="6786610" cy="1200329"/>
          </a:xfrm>
          <a:prstGeom prst="rect">
            <a:avLst/>
          </a:prstGeom>
          <a:solidFill>
            <a:srgbClr val="FF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j-lt"/>
              </a:rPr>
              <a:t>Главный тезис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+mj-lt"/>
              </a:rPr>
              <a:t>«Человечество обязано давать детям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лучшее, что имеет»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071670" y="1571612"/>
            <a:ext cx="45719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143108" y="4929198"/>
            <a:ext cx="45719" cy="548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92bb5c956a5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571876"/>
            <a:ext cx="223202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16711"/>
            <a:ext cx="3286148" cy="2475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295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51720" y="620688"/>
            <a:ext cx="745947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КОНВЕНЦИЯ ООН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ПРАВАХ РЕБЕНКА</a:t>
            </a:r>
            <a:endParaRPr lang="ru-RU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4578" name="Picture 2" descr="C:\Documents and Settings\Наталья\Мои документы\Мои рисунки\sd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23526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331913" y="2420938"/>
            <a:ext cx="7343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>
                <a:solidFill>
                  <a:srgbClr val="002060"/>
                </a:solidFill>
              </a:rPr>
              <a:t>Принята резолюцией 44/25 генеральной ассамблеи ООН от 20 ноября 1989 года. </a:t>
            </a: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755650" y="4221163"/>
            <a:ext cx="77771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39725">
              <a:spcBef>
                <a:spcPts val="10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КОНВЕНЦИЯ – документ, который должен</a:t>
            </a:r>
            <a:br>
              <a:rPr lang="ru-RU" alt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неукоснительно </a:t>
            </a:r>
            <a:br>
              <a:rPr lang="ru-RU" alt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исполняться теми, кто его</a:t>
            </a:r>
            <a:br>
              <a:rPr lang="ru-RU" alt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подписал.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Наталья\Мои документы\Мои рисунки\sd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22685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00338" y="404813"/>
            <a:ext cx="604837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КОНВЕНЦИЯ ООН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ПРАВАХ РЕБЕНКА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Подписана Россией в 1990 году, называет ребенком лицо до 18 лет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500166" y="2786058"/>
            <a:ext cx="63357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4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Включает 3 группы прав</a:t>
            </a:r>
          </a:p>
          <a:p>
            <a:pPr algn="ctr">
              <a:buFontTx/>
              <a:buChar char="-"/>
            </a:pPr>
            <a:r>
              <a:rPr lang="ru-RU" altLang="ru-RU" sz="44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право на выживание</a:t>
            </a:r>
          </a:p>
          <a:p>
            <a:pPr algn="ctr">
              <a:buFontTx/>
              <a:buChar char="-"/>
            </a:pPr>
            <a:r>
              <a:rPr lang="ru-RU" altLang="ru-RU" sz="44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право на развитие</a:t>
            </a:r>
          </a:p>
          <a:p>
            <a:pPr algn="ctr">
              <a:buFontTx/>
              <a:buChar char="-"/>
            </a:pPr>
            <a:r>
              <a:rPr lang="ru-RU" altLang="ru-RU" sz="44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право на защиту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Почему появилась необходимость в Конвенции о правах ребенка?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3" descr="C:\Users\Учитель\Desktop\65672_9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357430"/>
            <a:ext cx="31432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Учитель\Desktop\69934_9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2357430"/>
            <a:ext cx="31623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Учитель\Desktop\65037_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643182"/>
            <a:ext cx="3244214" cy="353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88640"/>
            <a:ext cx="8229600" cy="674688"/>
          </a:xfrm>
          <a:ln>
            <a:solidFill>
              <a:schemeClr val="accent1"/>
            </a:solidFill>
          </a:ln>
          <a:extLst>
            <a:ext uri="{909E8E84-426E-40DD-AFC4-6F175D3DCCD1}"/>
            <a:ext uri="{91240B29-F687-4F45-9708-019B960494DF}"/>
          </a:extLst>
        </p:spPr>
        <p:txBody>
          <a:bodyPr lIns="27432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Зачем была нужна Конвенция?</a:t>
            </a:r>
            <a:endParaRPr lang="ru-RU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Documents and Settings\Наталья\Мои документы\Мои рисунки\ef45a1b3ee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285875"/>
            <a:ext cx="371475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0" y="1285875"/>
            <a:ext cx="457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altLang="ru-RU" sz="2000" dirty="0"/>
              <a:t>	Дети более уязвимы, чем взрослые, к условиям жизни.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2000" dirty="0"/>
              <a:t>	Дети более подвержены влиянию действий или бездействия правительств.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2000" dirty="0"/>
              <a:t>	Дети особенно уязвимы к эксплуатации и дурному обращению.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2000" dirty="0"/>
              <a:t>	Дети не голосуют, не имеют политического и экономического влияния. Слишком часто их голоса не слышны.</a:t>
            </a:r>
          </a:p>
        </p:txBody>
      </p:sp>
      <p:sp>
        <p:nvSpPr>
          <p:cNvPr id="18437" name="Прямоугольник 6"/>
          <p:cNvSpPr>
            <a:spLocks noChangeArrowheads="1"/>
          </p:cNvSpPr>
          <p:nvPr/>
        </p:nvSpPr>
        <p:spPr bwMode="auto">
          <a:xfrm>
            <a:off x="428625" y="5000625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/>
              <a:t>	</a:t>
            </a:r>
            <a:r>
              <a:rPr lang="ru-RU" altLang="ru-RU" sz="2400" b="1" dirty="0">
                <a:solidFill>
                  <a:srgbClr val="002060"/>
                </a:solidFill>
              </a:rPr>
              <a:t>Именно это служило основанием для разработки документа, направленного на обеспечение прав детей на Земле.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4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76672"/>
            <a:ext cx="83957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Типичные случаи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нарушения прав ребенка: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842560"/>
            <a:ext cx="8072494" cy="1938992"/>
          </a:xfrm>
          <a:prstGeom prst="rect">
            <a:avLst/>
          </a:prstGeom>
          <a:solidFill>
            <a:srgbClr val="FFFFCC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2000" b="1" i="1" dirty="0" smtClean="0">
                <a:solidFill>
                  <a:srgbClr val="0070C0"/>
                </a:solidFill>
                <a:latin typeface="Cambria" pitchFamily="18" charset="0"/>
                <a:ea typeface="Cambria Math" pitchFamily="18" charset="0"/>
              </a:rPr>
              <a:t>-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 Math" pitchFamily="18" charset="0"/>
              </a:rPr>
              <a:t>физическое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 Math" pitchFamily="18" charset="0"/>
              </a:rPr>
              <a:t>или психологическое насилие;</a:t>
            </a:r>
          </a:p>
          <a:p>
            <a:pPr lvl="0"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 Math" pitchFamily="18" charset="0"/>
              </a:rPr>
              <a:t>- оскорбление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 Math" pitchFamily="18" charset="0"/>
              </a:rPr>
              <a:t>или злоупотребление правом;</a:t>
            </a:r>
          </a:p>
          <a:p>
            <a:pPr lvl="0"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 Math" pitchFamily="18" charset="0"/>
              </a:rPr>
              <a:t>- отсутствие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 Math" pitchFamily="18" charset="0"/>
              </a:rPr>
              <a:t>заботы или небрежное обращение;</a:t>
            </a:r>
          </a:p>
          <a:p>
            <a:pPr lvl="0"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 Math" pitchFamily="18" charset="0"/>
              </a:rPr>
              <a:t>- грубое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 Math" pitchFamily="18" charset="0"/>
              </a:rPr>
              <a:t>обращение;</a:t>
            </a:r>
          </a:p>
          <a:p>
            <a:pPr lvl="0"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 Math" pitchFamily="18" charset="0"/>
              </a:rPr>
              <a:t>- эксплуатация </a:t>
            </a:r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 Math" pitchFamily="18" charset="0"/>
              </a:rPr>
              <a:t>детского труда и другое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Cambria Math" pitchFamily="18" charset="0"/>
            </a:endParaRPr>
          </a:p>
        </p:txBody>
      </p:sp>
      <p:pic>
        <p:nvPicPr>
          <p:cNvPr id="6" name="Рисунок 5" descr="http://pics.livejournal.com/easymoming/pic/0003wz18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15" y="3933056"/>
            <a:ext cx="4176463" cy="265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kamboga_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161240"/>
            <a:ext cx="2928958" cy="219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583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1825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285728"/>
            <a:ext cx="7143800" cy="48783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5000636"/>
            <a:ext cx="8286808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«Счастье всего мира не стоит одной слезы на щеке невинного ребёнка».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  <a:p>
            <a:pPr algn="ctr">
              <a:buFontTx/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 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                                  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Ф.М.Достоевский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14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964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3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Документы, отражающие права детей</a:t>
            </a:r>
          </a:p>
        </p:txBody>
      </p:sp>
      <p:pic>
        <p:nvPicPr>
          <p:cNvPr id="30722" name="Picture 2" descr="C:\Users\Елена\Desktop\конституц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2393950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Елена\Desktop\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214554"/>
            <a:ext cx="2519362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C:\Users\Елена\Desktop\zakon-ob-obrazovanii-2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981075"/>
            <a:ext cx="24765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3643313"/>
            <a:ext cx="2214578" cy="312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Какими правами может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пользоваться ребенок?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8" descr="http://static.klasnaocinka.com.ua/uploads/editor/3258/140742/sitepage_26/images/244f1a180273b38479a76ad2dfb56e2e_mi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2501" t="2500" r="2489" b="4989"/>
          <a:stretch>
            <a:fillRect/>
          </a:stretch>
        </p:blipFill>
        <p:spPr bwMode="auto">
          <a:xfrm>
            <a:off x="457200" y="1488558"/>
            <a:ext cx="4041775" cy="4398408"/>
          </a:xfrm>
          <a:prstGeom prst="rect">
            <a:avLst/>
          </a:prstGeom>
          <a:noFill/>
        </p:spPr>
      </p:pic>
      <p:pic>
        <p:nvPicPr>
          <p:cNvPr id="6" name="Picture 2" descr="http://isciyizbiz.com/media/k2/items/cache/83c2446a0896df0a1f4af01c940ae1d9_X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4041775" cy="2604699"/>
          </a:xfrm>
          <a:prstGeom prst="rect">
            <a:avLst/>
          </a:prstGeom>
          <a:noFill/>
        </p:spPr>
      </p:pic>
      <p:pic>
        <p:nvPicPr>
          <p:cNvPr id="7" name="Picture 3" descr="Задачи и решения к нам по маркетинг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286256"/>
            <a:ext cx="3902369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90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С  рождения ребёнок имеет права:</a:t>
            </a:r>
            <a:endParaRPr lang="ru-RU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Содержимое 5"/>
          <p:cNvSpPr>
            <a:spLocks noGrp="1"/>
          </p:cNvSpPr>
          <p:nvPr>
            <p:ph idx="1"/>
          </p:nvPr>
        </p:nvSpPr>
        <p:spPr>
          <a:xfrm>
            <a:off x="285720" y="571480"/>
            <a:ext cx="8858280" cy="590552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/>
              <a:t>На имя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/>
              <a:t>Жить и воспитываться в семье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/>
              <a:t>Знать родителей и жить вместе с ними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/>
              <a:t>На заботу и воспитание родителей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/>
              <a:t>На всестороннее развитие и уважение человеческого достоинства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/>
              <a:t>Выражать своё мнение при решении в семье любого вопроса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/>
              <a:t>На защиту своих прав и законных интересов родителями, органами опеки и попечительства, прокурором и судом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/>
              <a:t>На гражданство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/>
              <a:t>Иметь на праве собственности имущество (полученное в дар или в наследство, приобретённые на средства ребёнка).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/>
              <a:t>На  самостоятельное обращение в орган опеки и попечительства за защитой своих прав.</a:t>
            </a:r>
          </a:p>
        </p:txBody>
      </p:sp>
      <p:pic>
        <p:nvPicPr>
          <p:cNvPr id="6" name="Picture 2" descr="D:\мама 3\семинар\рис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500042"/>
            <a:ext cx="1581635" cy="19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С </a:t>
            </a:r>
            <a:r>
              <a:rPr lang="ru-RU" sz="4400" dirty="0" smtClean="0"/>
              <a:t>какого возраста ребенок обладает правами?</a:t>
            </a:r>
            <a:endParaRPr lang="ru-RU" sz="4400" dirty="0"/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229600" cy="4442472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ru-RU" sz="4000" dirty="0" smtClean="0">
                <a:latin typeface="+mj-lt"/>
              </a:rPr>
              <a:t>С момента рождения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ru-RU" sz="4000" dirty="0" smtClean="0">
                <a:latin typeface="+mj-lt"/>
              </a:rPr>
              <a:t>С 18 лет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ru-RU" sz="4000" dirty="0" smtClean="0">
                <a:latin typeface="+mj-lt"/>
              </a:rPr>
              <a:t>С 14 лет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ru-RU" sz="4000" dirty="0" smtClean="0">
                <a:latin typeface="+mj-lt"/>
              </a:rPr>
              <a:t>У ребенка есть только обязанности</a:t>
            </a:r>
          </a:p>
        </p:txBody>
      </p:sp>
    </p:spTree>
  </p:cSld>
  <p:clrMapOvr>
    <a:masterClrMapping/>
  </p:clrMapOvr>
  <p:transition spd="med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С 6 лет дети имеют права: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124200" y="1447800"/>
            <a:ext cx="581025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/>
              <a:t>Совершать мелкие бытовые сделки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/>
              <a:t>Совершать сделки, направленные на безвозмездное получение выгоды , не требующие нотариального удостоверения или государственной регистрации;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/>
              <a:t>Совершать сделки по распоряжению средствами, предоставленными родителями или другими людьми, с согласия родителей для определённой цели или для свободного распоряжения</a:t>
            </a:r>
          </a:p>
          <a:p>
            <a:pPr eaLnBrk="1" hangingPunct="1">
              <a:buFont typeface="Wingdings" pitchFamily="2" charset="2"/>
              <a:buChar char="Ø"/>
            </a:pPr>
            <a:endParaRPr lang="ru-RU" dirty="0" smtClean="0"/>
          </a:p>
        </p:txBody>
      </p:sp>
      <p:pic>
        <p:nvPicPr>
          <p:cNvPr id="13316" name="Picture 5" descr="D:\мама 3\семинар\рис\4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3386138"/>
            <a:ext cx="2295525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457200"/>
            <a:ext cx="6434152" cy="9715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</a:rPr>
              <a:t>С 8 лет добавляются:</a:t>
            </a:r>
            <a:br>
              <a:rPr lang="ru-RU" sz="40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434416" cy="3781436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Право</a:t>
            </a:r>
            <a:r>
              <a:rPr lang="ru-RU" sz="3200" dirty="0" smtClean="0"/>
              <a:t> на участие в детском общественном объединении.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2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Обязанность</a:t>
            </a:r>
            <a:r>
              <a:rPr lang="ru-RU" sz="3200" dirty="0" smtClean="0"/>
              <a:t> соблюдать Устав, правила детского общественного объединения.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2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Ответственность</a:t>
            </a:r>
            <a:r>
              <a:rPr lang="ru-RU" sz="3200" dirty="0" smtClean="0"/>
              <a:t> перед детским общественным объединением и его участниками.</a:t>
            </a:r>
            <a:endParaRPr lang="ru-RU" sz="3200" dirty="0"/>
          </a:p>
        </p:txBody>
      </p:sp>
      <p:pic>
        <p:nvPicPr>
          <p:cNvPr id="16389" name="Picture 5" descr="D:\мама 3\семинар\рис\4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18002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мама 3\семинар\рис\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4714884"/>
            <a:ext cx="1581635" cy="19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</a:rPr>
              <a:t>С 10 лет добавляются права:</a:t>
            </a:r>
            <a:endParaRPr lang="ru-RU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435100" y="1428736"/>
            <a:ext cx="7499350" cy="4819664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3200" dirty="0" smtClean="0"/>
              <a:t>На учёт своего мнения при решении в семье любого вопроса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200" dirty="0" smtClean="0"/>
              <a:t>Быть заслушанным в ходе любого судебного или административного разбирательства.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200" dirty="0" smtClean="0"/>
              <a:t>Давать согласие на изменение своего имени и фамилии, на восстановление родителя в родительских правах, на усыновление или передачу в приёмную семью.</a:t>
            </a:r>
          </a:p>
        </p:txBody>
      </p:sp>
      <p:pic>
        <p:nvPicPr>
          <p:cNvPr id="6" name="Picture 2" descr="D:\мама 3\семинар\рис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3446"/>
            <a:ext cx="1581635" cy="19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4. С 14 лет расширяются права.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Можно: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7842278" cy="3843334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2800" dirty="0" smtClean="0"/>
              <a:t>Получить  паспорт гражданина РФ</a:t>
            </a:r>
          </a:p>
          <a:p>
            <a:pPr mar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2800" dirty="0" smtClean="0"/>
              <a:t>Работать в свободное от учёбы время</a:t>
            </a:r>
          </a:p>
          <a:p>
            <a:pPr mar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2800" dirty="0" smtClean="0"/>
              <a:t>Самостоятельно распоряжаться своим</a:t>
            </a:r>
          </a:p>
          <a:p>
            <a:pPr marL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800" dirty="0" smtClean="0"/>
              <a:t>    заработком, стипендией или иными доходами.</a:t>
            </a:r>
          </a:p>
          <a:p>
            <a:pPr mar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2800" dirty="0" smtClean="0"/>
              <a:t>Осуществлять права автора.</a:t>
            </a:r>
          </a:p>
          <a:p>
            <a:pPr mar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2800" dirty="0" smtClean="0"/>
              <a:t>Вносить вклады в банки и  распоряжаться ими.</a:t>
            </a:r>
          </a:p>
          <a:p>
            <a:pPr mar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2800" dirty="0" smtClean="0"/>
              <a:t>Учиться вождению мотоцикла.</a:t>
            </a:r>
          </a:p>
          <a:p>
            <a:pPr mar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2800" dirty="0" smtClean="0"/>
              <a:t> Участвовать в молодёжном движении.</a:t>
            </a: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6" name="Picture 2" descr="D:\мама 3\семинар\рис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3" y="4429132"/>
            <a:ext cx="1672634" cy="224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6357982" cy="371477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С 15 лет – право работать с  согласия родителей, не более 24 часов в неделю на льготных условиях, предусмотренных трудовым законодательством.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6" name="Picture 2" descr="D:\мама 3\семинар\рис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41025"/>
            <a:ext cx="1886948" cy="25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tverweek.com/media/k2/items/cache/830654fd5d968b7afadb8ca03e3aa03a_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429132"/>
            <a:ext cx="34563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661150" cy="98582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18 лет – совершеннолетие!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1828800" y="1428736"/>
            <a:ext cx="7099300" cy="5048264"/>
          </a:xfrm>
        </p:spPr>
        <p:txBody>
          <a:bodyPr/>
          <a:lstStyle/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  <a:p>
            <a:pPr eaLnBrk="1" hangingPunct="1"/>
            <a:r>
              <a:rPr lang="ru-RU" sz="4000" dirty="0" smtClean="0"/>
              <a:t>Возможность пользоваться всеми конституционными правами </a:t>
            </a:r>
          </a:p>
        </p:txBody>
      </p:sp>
      <p:pic>
        <p:nvPicPr>
          <p:cNvPr id="7" name="Picture 2" descr="D:\мама 3\семинар\рис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1837"/>
            <a:ext cx="2244106" cy="30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2285984" y="620713"/>
            <a:ext cx="600079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Права одного человека заканчиваются там, где начинаются права другого </a:t>
            </a:r>
            <a:r>
              <a:rPr lang="ru-RU" alt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человека.</a:t>
            </a:r>
          </a:p>
          <a:p>
            <a:endParaRPr lang="ru-RU" alt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вы понимаете эти слова?</a:t>
            </a:r>
            <a:endParaRPr lang="ru-RU" alt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мама 3\семинар\рис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00504"/>
            <a:ext cx="1672634" cy="224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27584" y="764704"/>
            <a:ext cx="7929618" cy="206210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ПОМНИТЕ!  </a:t>
            </a:r>
            <a:endParaRPr lang="ru-RU" sz="3200" b="1" dirty="0">
              <a:ln w="11430"/>
              <a:solidFill>
                <a:srgbClr val="33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ПОЛЬЗУЯСЬ   СВОИМИ   ПРАВАМИ,   НАДО   УВАЖАТЬ ПРАВА ДРУГИХ ЛЮДЕЙ!</a:t>
            </a:r>
          </a:p>
        </p:txBody>
      </p:sp>
      <p:pic>
        <p:nvPicPr>
          <p:cNvPr id="44035" name="Picture 4" descr="http://blago.katren.ru/assets/images/99_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2786063"/>
            <a:ext cx="5165725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Могут ли быть права без обязанностей?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Какие обязанности есть у детей?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Зависят ли круг ваших  обязанностей от возраста?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D:\мама 3\семинар\рис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14752"/>
            <a:ext cx="1672634" cy="224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rian%C3%A7as+-+062%5B3%5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785926"/>
            <a:ext cx="4264316" cy="396842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Обязанности с рождения: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642910" y="1447800"/>
            <a:ext cx="8075640" cy="48006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v"/>
            </a:pPr>
            <a:r>
              <a:rPr lang="ru-RU" sz="2400" dirty="0" smtClean="0"/>
              <a:t>Слушаться родителей и лиц, их заменяющих, принимать их заботу и воспитание, за исключением случаев пренебрежительного, жестокого, грубого, унижающего человеческое достоинство обращения, оскорбления или эксплуатации.</a:t>
            </a:r>
          </a:p>
          <a:p>
            <a:pPr algn="just" eaLnBrk="1" hangingPunct="1"/>
            <a:endParaRPr lang="ru-RU" sz="2400" dirty="0" smtClean="0"/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2400" dirty="0" smtClean="0"/>
              <a:t>Соблюдать правила поведения, установленные в воспитательных и образовательных учреждениях, дома и в общественных местах.</a:t>
            </a:r>
          </a:p>
        </p:txBody>
      </p:sp>
      <p:pic>
        <p:nvPicPr>
          <p:cNvPr id="5" name="Picture 2" descr="D:\мама 3\семинар\рис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714884"/>
            <a:ext cx="1581635" cy="19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715404" cy="201135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+mn-lt"/>
              </a:rPr>
              <a:t> </a:t>
            </a:r>
            <a:r>
              <a:rPr lang="ru-RU" sz="4000" dirty="0" smtClean="0"/>
              <a:t>Имеет ли ребенок право на свободное выражение своего мнения?</a:t>
            </a:r>
            <a:endParaRPr lang="ru-RU" sz="4000" dirty="0"/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500306"/>
            <a:ext cx="8229600" cy="3786214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ru-RU" sz="3600" dirty="0" smtClean="0">
                <a:latin typeface="+mj-lt"/>
              </a:rPr>
              <a:t>Имеет безоговорочно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ru-RU" sz="3600" dirty="0" smtClean="0">
                <a:latin typeface="+mj-lt"/>
              </a:rPr>
              <a:t>Не имеет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ru-RU" sz="3600" dirty="0" smtClean="0">
                <a:latin typeface="+mj-lt"/>
              </a:rPr>
              <a:t>Если это не наносит вреда другим людям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ru-RU" sz="3600" dirty="0" smtClean="0">
                <a:latin typeface="+mj-lt"/>
              </a:rPr>
              <a:t>Имеет, только с 14 лет</a:t>
            </a:r>
          </a:p>
        </p:txBody>
      </p:sp>
    </p:spTree>
  </p:cSld>
  <p:clrMapOvr>
    <a:masterClrMapping/>
  </p:clrMapOvr>
  <p:transition spd="med"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</a:rPr>
              <a:t>Ответственность от рождения:</a:t>
            </a:r>
            <a:endParaRPr lang="ru-RU" sz="4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>Перед родителями и лицами, их заменяющими, воспитателями и преподавателями</a:t>
            </a:r>
          </a:p>
          <a:p>
            <a:pPr eaLnBrk="1" hangingPunct="1"/>
            <a:r>
              <a:rPr lang="ru-RU" sz="3600" dirty="0" smtClean="0"/>
              <a:t>Перед своей совестью</a:t>
            </a: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7" name="Picture 5" descr="dglxasset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643314"/>
            <a:ext cx="2592387" cy="2403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42984"/>
            <a:ext cx="5500702" cy="12858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</a:rPr>
              <a:t>С  6 лет добавляются        </a:t>
            </a:r>
            <a:br>
              <a:rPr lang="ru-RU" sz="4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</a:rPr>
              <a:t>           обязанности:</a:t>
            </a:r>
            <a:endParaRPr lang="ru-RU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914400" y="2438400"/>
            <a:ext cx="7499350" cy="3276600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3200" dirty="0" smtClean="0"/>
              <a:t>Получить основное общее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dirty="0" smtClean="0"/>
              <a:t>образование (9 классов).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200" dirty="0" smtClean="0"/>
              <a:t> Соблюдать правила внутреннего распорядка учебного заведения, учебной дисциплины.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14341" name="Picture 13" descr="MCj041548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64305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0"/>
            <a:ext cx="7499350" cy="1676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</a:rPr>
              <a:t>Дополнительная ответственность с 6 лет:</a:t>
            </a:r>
            <a:endParaRPr lang="ru-RU" sz="4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90800" y="2057400"/>
            <a:ext cx="6343650" cy="4495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sz="2800" smtClean="0"/>
              <a:t>Перед преподавателями, администрацией учебного заведения</a:t>
            </a:r>
          </a:p>
          <a:p>
            <a:pPr eaLnBrk="1" hangingPunct="1">
              <a:buFont typeface="Arial" charset="0"/>
              <a:buChar char="•"/>
            </a:pPr>
            <a:r>
              <a:rPr lang="ru-RU" sz="2800" smtClean="0"/>
              <a:t>За совершение общественно опасных действий, бродяжничество, уклонение от учёбы, пьянство, вплоть до направления комиссией по делам несовершеннолетних в специальное лечебно – воспитательное учреждение.</a:t>
            </a:r>
          </a:p>
        </p:txBody>
      </p:sp>
      <p:pic>
        <p:nvPicPr>
          <p:cNvPr id="5" name="Picture 2" descr="D:\мама 3\семинар\рис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3"/>
            <a:ext cx="2213504" cy="274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15370" cy="78581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 11 лет добавляется   ответственность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5376890" cy="5195902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 случае совершения общественно опасных действий или злостного и систематического нарушения правил общественного поведения. </a:t>
            </a:r>
          </a:p>
          <a:p>
            <a:pPr marL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800" dirty="0" smtClean="0"/>
              <a:t>Возможно помещение в специальное воспитательное учреждение для детей и подростков (спецшкола, специальный интернат и т.д.)</a:t>
            </a:r>
          </a:p>
        </p:txBody>
      </p:sp>
      <p:pic>
        <p:nvPicPr>
          <p:cNvPr id="18436" name="Picture 5" descr="C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A"/>
              </a:clrFrom>
              <a:clrTo>
                <a:srgbClr val="F9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000240"/>
            <a:ext cx="312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2400"/>
            <a:ext cx="7972452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С 14 лет возникает: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1428728" y="1219200"/>
            <a:ext cx="5429288" cy="493776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800" dirty="0" smtClean="0"/>
              <a:t>Самостоятельная имущественная ответственность по заключённым сделкам.</a:t>
            </a:r>
          </a:p>
          <a:p>
            <a:pPr eaLnBrk="1" hangingPunct="1">
              <a:buFont typeface="Wingdings 2" pitchFamily="18" charset="2"/>
              <a:buNone/>
            </a:pPr>
            <a:endParaRPr lang="ru-RU" sz="28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ru-RU" sz="2800" dirty="0" smtClean="0"/>
              <a:t> Возмещение причинённого вреда</a:t>
            </a:r>
          </a:p>
          <a:p>
            <a:pPr eaLnBrk="1" hangingPunct="1">
              <a:buFont typeface="Wingdings 2" pitchFamily="18" charset="2"/>
              <a:buNone/>
            </a:pPr>
            <a:endParaRPr lang="ru-RU" sz="28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ru-RU" sz="2800" dirty="0" smtClean="0"/>
              <a:t>Уголовная ответственность за отдельные виды преступлений. </a:t>
            </a:r>
          </a:p>
        </p:txBody>
      </p:sp>
      <p:pic>
        <p:nvPicPr>
          <p:cNvPr id="5" name="Picture 2" descr="D:\мама 3\семинар\рис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285991"/>
            <a:ext cx="2010263" cy="248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661150" cy="98582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18 лет – совершеннолетие!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1828800" y="1428736"/>
            <a:ext cx="7099300" cy="5048264"/>
          </a:xfrm>
        </p:spPr>
        <p:txBody>
          <a:bodyPr/>
          <a:lstStyle/>
          <a:p>
            <a:pPr eaLnBrk="1" hangingPunct="1">
              <a:buNone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Гражданин обязан:</a:t>
            </a:r>
          </a:p>
          <a:p>
            <a:pPr eaLnBrk="1" hangingPunct="1"/>
            <a:r>
              <a:rPr lang="ru-RU" sz="4000" dirty="0" smtClean="0"/>
              <a:t>В полном объеме выполнять все обязанности по Конституции РФ</a:t>
            </a:r>
          </a:p>
          <a:p>
            <a:pPr eaLnBrk="1" hangingPunct="1"/>
            <a:r>
              <a:rPr lang="ru-RU" sz="4000" dirty="0" smtClean="0"/>
              <a:t>Нести полную ответственность по всем законам РФ</a:t>
            </a:r>
          </a:p>
        </p:txBody>
      </p:sp>
      <p:pic>
        <p:nvPicPr>
          <p:cNvPr id="7" name="Picture 2" descr="D:\мама 3\семинар\рис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1672634" cy="224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ма 3\семинар\рис\2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3076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00562" y="2214554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Помни о своих правах! </a:t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Не забывай об обязанностях!</a:t>
            </a:r>
            <a:endParaRPr lang="ru-RU" sz="36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Телефоны доверия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dirty="0" smtClean="0"/>
              <a:t>+78452637905 – экстренная психологическая помощь</a:t>
            </a:r>
          </a:p>
          <a:p>
            <a:r>
              <a:rPr lang="ru-RU" sz="3600" dirty="0" smtClean="0"/>
              <a:t>+78452737473 – телефон доверия для пострадавших от насилия в семье</a:t>
            </a:r>
          </a:p>
          <a:p>
            <a:r>
              <a:rPr lang="ru-RU" sz="3600" dirty="0" smtClean="0"/>
              <a:t>88002000122 – телефон доверия подростков</a:t>
            </a:r>
          </a:p>
          <a:p>
            <a:r>
              <a:rPr lang="ru-RU" sz="3600" dirty="0" smtClean="0"/>
              <a:t>+78452210510 – дежурная часть</a:t>
            </a:r>
          </a:p>
          <a:p>
            <a:endParaRPr lang="ru-RU" dirty="0"/>
          </a:p>
        </p:txBody>
      </p:sp>
      <p:pic>
        <p:nvPicPr>
          <p:cNvPr id="4" name="Picture 2" descr="D:\мама 3\семинар\рис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5749" y="4143380"/>
            <a:ext cx="1788251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10600" cy="1325562"/>
          </a:xfrm>
        </p:spPr>
        <p:txBody>
          <a:bodyPr/>
          <a:lstStyle/>
          <a:p>
            <a:r>
              <a:rPr lang="ru-RU" sz="4400" dirty="0" smtClean="0"/>
              <a:t> </a:t>
            </a:r>
            <a:r>
              <a:rPr lang="ru-RU" sz="4400" dirty="0" smtClean="0"/>
              <a:t>Могут ли быть права без обязанностей?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8229600" cy="4371034"/>
          </a:xfrm>
        </p:spPr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ru-RU" sz="4000" dirty="0" smtClean="0">
                <a:latin typeface="+mj-lt"/>
              </a:rPr>
              <a:t>Могут, только для определенных групп населения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z="4000" dirty="0" smtClean="0">
                <a:latin typeface="+mj-lt"/>
              </a:rPr>
              <a:t>Не могут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z="4000" dirty="0" smtClean="0">
                <a:latin typeface="+mj-lt"/>
              </a:rPr>
              <a:t>Могут без исключений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z="4000" dirty="0" smtClean="0">
                <a:latin typeface="+mj-lt"/>
              </a:rPr>
              <a:t>Могут, только у детей</a:t>
            </a:r>
          </a:p>
          <a:p>
            <a:pPr marL="514350" indent="-514350">
              <a:buFont typeface="Wingdings 2" pitchFamily="18" charset="2"/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e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96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3608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1 июня - Международный день защиты детей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4" name="Picture 5" descr="LOG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8908" y="2071688"/>
            <a:ext cx="5446183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Наталья\Мои документы\Мои рисунки\9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714620"/>
            <a:ext cx="51435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611188" y="765175"/>
            <a:ext cx="82772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800">
                <a:solidFill>
                  <a:srgbClr val="333399"/>
                </a:solidFill>
              </a:rPr>
              <a:t>20 ноября –Всемирный день прав ребенка </a:t>
            </a:r>
          </a:p>
        </p:txBody>
      </p:sp>
      <p:pic>
        <p:nvPicPr>
          <p:cNvPr id="6" name="Picture 2" descr="C:\Documents and Settings\Наталья\Мои документы\Мои рисунки\pic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85992"/>
            <a:ext cx="32893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7430239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99"/>
                </a:solidFill>
                <a:latin typeface="+mj-lt"/>
              </a:rPr>
              <a:t>Для чего нужно </a:t>
            </a:r>
          </a:p>
          <a:p>
            <a:pPr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99"/>
                </a:solidFill>
                <a:latin typeface="+mj-lt"/>
              </a:rPr>
              <a:t>обладать правовыми </a:t>
            </a:r>
          </a:p>
          <a:p>
            <a:pPr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99"/>
                </a:solidFill>
                <a:latin typeface="+mj-lt"/>
              </a:rPr>
              <a:t>знаниями?</a:t>
            </a:r>
          </a:p>
        </p:txBody>
      </p:sp>
      <p:pic>
        <p:nvPicPr>
          <p:cNvPr id="20482" name="Picture 2" descr="C:\Users\Елена\Desktop\vopr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8527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90600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</a:rPr>
              <a:t>ПОНЯТИЕ  ПРАВ ЧЕЛОВЕКА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211638" y="3143247"/>
            <a:ext cx="485775" cy="646115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3860800"/>
            <a:ext cx="6929485" cy="106839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+mj-lt"/>
              </a:rPr>
              <a:t>ПРАВА ЧЕЛОВЕКА  ДАНЫ ОТ РОЖДЕНИЯ  И НЕ ЗАВИСЯТ  ОТ ПРИЗНАНИЯ ИХ ГОСУДАРСТВОМ.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5157788"/>
            <a:ext cx="6929486" cy="8636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+mj-lt"/>
              </a:rPr>
              <a:t>ГОСУДАРСТВО  МОЖЕТ  ТОЛЬКО  ЗАКРЕПИТЬ  И ГАРАНТИРОВАТЬ  ИХ ВЫПОЛНЕНИЕ</a:t>
            </a:r>
            <a:r>
              <a:rPr lang="ru-RU" sz="2400" dirty="0">
                <a:solidFill>
                  <a:sysClr val="windowText" lastClr="000000"/>
                </a:solidFill>
                <a:latin typeface="+mj-lt"/>
              </a:rPr>
              <a:t>.</a:t>
            </a:r>
          </a:p>
        </p:txBody>
      </p:sp>
      <p:sp>
        <p:nvSpPr>
          <p:cNvPr id="22533" name="Прямоугольник 9"/>
          <p:cNvSpPr>
            <a:spLocks noChangeArrowheads="1"/>
          </p:cNvSpPr>
          <p:nvPr/>
        </p:nvSpPr>
        <p:spPr bwMode="auto">
          <a:xfrm>
            <a:off x="611188" y="1484313"/>
            <a:ext cx="82089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333399"/>
                </a:solidFill>
                <a:latin typeface="+mj-lt"/>
                <a:cs typeface="Times New Roman" pitchFamily="18" charset="0"/>
              </a:rPr>
              <a:t>Права человека — это права, необходимые нам для </a:t>
            </a:r>
            <a:endParaRPr lang="ru-RU" altLang="ru-RU" sz="3200" b="1" dirty="0" smtClean="0">
              <a:solidFill>
                <a:srgbClr val="333399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altLang="ru-RU" sz="3200" b="1" dirty="0" smtClean="0">
                <a:solidFill>
                  <a:srgbClr val="333399"/>
                </a:solidFill>
                <a:latin typeface="+mj-lt"/>
                <a:cs typeface="Times New Roman" pitchFamily="18" charset="0"/>
              </a:rPr>
              <a:t>полноценной жизни</a:t>
            </a:r>
            <a:endParaRPr lang="ru-RU" altLang="ru-RU" sz="3200" b="1" dirty="0">
              <a:solidFill>
                <a:srgbClr val="333399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1322</TotalTime>
  <Words>901</Words>
  <Application>Microsoft Office PowerPoint</Application>
  <PresentationFormat>Экран (4:3)</PresentationFormat>
  <Paragraphs>150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Начальная</vt:lpstr>
      <vt:lpstr>Слайд 1</vt:lpstr>
      <vt:lpstr>С какого возраста ребенок обладает правами?</vt:lpstr>
      <vt:lpstr> Имеет ли ребенок право на свободное выражение своего мнения?</vt:lpstr>
      <vt:lpstr> Могут ли быть права без обязанностей?</vt:lpstr>
      <vt:lpstr>Слайд 5</vt:lpstr>
      <vt:lpstr>1 июня - Международный день защиты детей</vt:lpstr>
      <vt:lpstr>Слайд 7</vt:lpstr>
      <vt:lpstr>Слайд 8</vt:lpstr>
      <vt:lpstr>ПОНЯТИЕ  ПРАВ ЧЕЛОВЕКА</vt:lpstr>
      <vt:lpstr>Слайд 10</vt:lpstr>
      <vt:lpstr>Слайд 11</vt:lpstr>
      <vt:lpstr>Слайд 12</vt:lpstr>
      <vt:lpstr>Почему появилась необходимость в Конвенции о правах ребенка? </vt:lpstr>
      <vt:lpstr>Зачем была нужна Конвенция?</vt:lpstr>
      <vt:lpstr>Слайд 15</vt:lpstr>
      <vt:lpstr>Слайд 16</vt:lpstr>
      <vt:lpstr>Слайд 17</vt:lpstr>
      <vt:lpstr>Какими правами может  пользоваться ребенок?</vt:lpstr>
      <vt:lpstr>С  рождения ребёнок имеет права:</vt:lpstr>
      <vt:lpstr> С 6 лет дети имеют права:</vt:lpstr>
      <vt:lpstr> С 8 лет добавляются: </vt:lpstr>
      <vt:lpstr> С 10 лет добавляются права:</vt:lpstr>
      <vt:lpstr>4. С 14 лет расширяются права. Можно:</vt:lpstr>
      <vt:lpstr> С 15 лет – право работать с  согласия родителей, не более 24 часов в неделю на льготных условиях, предусмотренных трудовым законодательством.</vt:lpstr>
      <vt:lpstr>18 лет – совершеннолетие!</vt:lpstr>
      <vt:lpstr>Слайд 26</vt:lpstr>
      <vt:lpstr>Слайд 27</vt:lpstr>
      <vt:lpstr>Могут ли быть права без обязанностей?</vt:lpstr>
      <vt:lpstr>Обязанности с рождения:</vt:lpstr>
      <vt:lpstr>Ответственность от рождения:</vt:lpstr>
      <vt:lpstr>С  6 лет добавляются                    обязанности:</vt:lpstr>
      <vt:lpstr>Дополнительная ответственность с 6 лет:</vt:lpstr>
      <vt:lpstr>С 11 лет добавляется   ответственность</vt:lpstr>
      <vt:lpstr>С 14 лет возникает:</vt:lpstr>
      <vt:lpstr>18 лет – совершеннолетие!</vt:lpstr>
      <vt:lpstr>Слайд 36</vt:lpstr>
      <vt:lpstr>Телефоны доверия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Людмила</cp:lastModifiedBy>
  <cp:revision>144</cp:revision>
  <dcterms:created xsi:type="dcterms:W3CDTF">2009-09-23T12:28:57Z</dcterms:created>
  <dcterms:modified xsi:type="dcterms:W3CDTF">2023-04-23T14:02:18Z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000800a0960100000000010250300207f7000400038000</vt:lpwstr>
  </property>
</Properties>
</file>