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9144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68" d="100"/>
          <a:sy n="68" d="100"/>
        </p:scale>
        <p:origin x="-1446" y="-96"/>
      </p:cViewPr>
      <p:guideLst>
        <p:guide pos="2160" orient="horz"/>
        <p:guide pos="2880"/>
      </p:guideLst>
    </p:cSldViewPr>
  </p:slideViewPr>
  <p:gridSpacing cx="73736200" cy="7373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 /><Relationship Id="rId9" Type="http://schemas.openxmlformats.org/officeDocument/2006/relationships/tableStyles" Target="tableStyles.xml" /><Relationship Id="rId10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B106E36-FD25-4E2D-B0AA-010F637433A0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25C68B6-61C2-468F-89AB-4B9F7531AA68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 b="1">
                <a:solidFill>
                  <a:srgbClr val="C00000"/>
                </a:solidFill>
                <a:latin typeface="Times New Roman"/>
                <a:cs typeface="Times New Roman"/>
              </a:rPr>
              <a:t>Справиться с проблемой позволяет только действие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4929198"/>
            <a:ext cx="6400800" cy="709602"/>
          </a:xfrm>
        </p:spPr>
        <p:txBody>
          <a:bodyPr/>
          <a:lstStyle/>
          <a:p>
            <a:pPr>
              <a:defRPr/>
            </a:pPr>
            <a:r>
              <a:rPr lang="ru-RU" b="1" u="sng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Притча</a:t>
            </a:r>
            <a:endParaRPr lang="ru-RU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>
          <a:xfrm>
            <a:off x="0" y="142852"/>
            <a:ext cx="9144000" cy="6929486"/>
          </a:xfrm>
        </p:spPr>
        <p:txBody>
          <a:bodyPr>
            <a:normAutofit fontScale="70000" lnSpcReduction="20000"/>
          </a:bodyPr>
          <a:lstStyle/>
          <a:p>
            <a:pPr>
              <a:buNone/>
              <a:defRPr/>
            </a:pPr>
            <a:r>
              <a:rPr lang="ru-RU">
                <a:solidFill>
                  <a:schemeClr val="tx1">
                    <a:lumMod val="85000"/>
                    <a:lumOff val="15000"/>
                  </a:schemeClr>
                </a:solidFill>
                <a:latin typeface="Times New Roman"/>
                <a:cs typeface="Times New Roman"/>
              </a:rPr>
              <a:t>               Учитель</a:t>
            </a:r>
            <a:r>
              <a:rPr lang="ru-RU">
                <a:latin typeface="Times New Roman"/>
                <a:cs typeface="Times New Roman"/>
              </a:rPr>
              <a:t> </a:t>
            </a:r>
            <a:r>
              <a:rPr lang="ru-RU">
                <a:latin typeface="Times New Roman"/>
                <a:cs typeface="Times New Roman"/>
              </a:rPr>
              <a:t>взял в руки стакан с водой вытянул его вперёд и спросил своих учеников: – Как вы думаете, сколько весит этот стакан? В классе оживлённо зашептались. – Примерно 200 грамм! Нет, грамм 300, пожалуй! А может и все 500! – стали раздаваться ответы. – Я действительно не узнаю точно, пока не взвешу его. Но сейчас это не нужно. Мой вопрос, вот какой: что произойдет, если я буду так держать стакан в течение нескольких минут? – Ничего!  – Действительно, ничего страшного не случится, – ответил учитель. – А что будет, если я стану держать этот стакан в вытянутой руке, например, часа два? – Ваша рука начнёт болеть. – А если целый день? – Ваша рука онемеет, у вас будет сильное мышечное расстройство и паралич. («Возможно, даже придётся ехать в больницу», – сказал один из учеников). – Как по-вашему, вес стакана изменится от того что я его целый день буду просто держать? – Нет! – растерянно ответили ребята. – А что нужно делать, чтобы всё это исправить? – Просто поставьте стакан на стол! – весело сказал один ученик. – Точно! – радостно ответил учитель. – Так и обстоят дела со всеми жизненными трудностями. Подумай о какой-нибудь проблеме несколько минут, и она окажется рядом с тобой. Подумай о ней несколько часов, и она начнёт тебя засасывать. Если будешь думать целый день, она тебя парализует. Можно думать о проблеме, но, как правило, это ни к чему не приводит. Её «вес» не уменьшится. </a:t>
            </a:r>
            <a:r>
              <a:rPr lang="ru-RU" b="1">
                <a:solidFill>
                  <a:srgbClr val="C00000"/>
                </a:solidFill>
                <a:latin typeface="Times New Roman"/>
                <a:cs typeface="Times New Roman"/>
              </a:rPr>
              <a:t>Справиться с проблемой позволяет только действие. </a:t>
            </a:r>
            <a:r>
              <a:rPr lang="ru-RU">
                <a:latin typeface="Times New Roman"/>
                <a:cs typeface="Times New Roman"/>
              </a:rPr>
              <a:t>Реши её, или отложи в сторону. Нет смысла носить на душе тяжёлые камни, которые парализуют тебя.</a:t>
            </a:r>
            <a:endParaRPr lang="ru-RU"/>
          </a:p>
          <a:p>
            <a:pPr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36841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3600" b="1">
                <a:solidFill>
                  <a:srgbClr val="002060"/>
                </a:solidFill>
                <a:latin typeface="Times New Roman"/>
                <a:cs typeface="Times New Roman"/>
              </a:rPr>
              <a:t>Условия формирования жизнестойкого поведения </a:t>
            </a:r>
            <a:r>
              <a:rPr lang="ru-RU" sz="3600" b="1" i="1">
                <a:solidFill>
                  <a:srgbClr val="002060"/>
                </a:solidFill>
                <a:latin typeface="Times New Roman"/>
                <a:cs typeface="Times New Roman"/>
              </a:rPr>
              <a:t>(советы психологов)</a:t>
            </a:r>
            <a:r>
              <a:rPr lang="ru-RU" sz="3600" b="1">
                <a:solidFill>
                  <a:srgbClr val="002060"/>
                </a:solidFill>
                <a:latin typeface="Times New Roman"/>
                <a:cs typeface="Times New Roman"/>
              </a:rPr>
              <a:t>:</a:t>
            </a:r>
            <a:br>
              <a:rPr lang="ru-RU" b="1">
                <a:solidFill>
                  <a:srgbClr val="002060"/>
                </a:solidFill>
                <a:latin typeface="Times New Roman"/>
                <a:cs typeface="Times New Roman"/>
              </a:rPr>
            </a:b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 bwMode="auto"/>
        <p:txBody>
          <a:bodyPr>
            <a:normAutofit fontScale="77500" lnSpcReduction="20000"/>
          </a:bodyPr>
          <a:lstStyle/>
          <a:p>
            <a:pPr>
              <a:buFont typeface="Wingdings"/>
              <a:buChar char="ü"/>
              <a:defRPr/>
            </a:pPr>
            <a:r>
              <a:rPr lang="ru-RU">
                <a:solidFill>
                  <a:schemeClr val="tx1">
                    <a:lumMod val="85000"/>
                    <a:lumOff val="15000"/>
                  </a:schemeClr>
                </a:solidFill>
                <a:latin typeface="Times New Roman"/>
                <a:cs typeface="Times New Roman"/>
              </a:rPr>
              <a:t>Коммуникативная компетентность. Наличие друзей, развитие навыков общения.</a:t>
            </a:r>
            <a:endParaRPr/>
          </a:p>
          <a:p>
            <a:pPr>
              <a:buFont typeface="Wingdings"/>
              <a:buChar char="ü"/>
              <a:defRPr/>
            </a:pPr>
            <a:r>
              <a:rPr lang="ru-RU">
                <a:solidFill>
                  <a:schemeClr val="tx1">
                    <a:lumMod val="85000"/>
                    <a:lumOff val="15000"/>
                  </a:schemeClr>
                </a:solidFill>
                <a:latin typeface="Times New Roman"/>
                <a:cs typeface="Times New Roman"/>
              </a:rPr>
              <a:t>Доверительные отношения хотя бы с одним человеком (родитель, тренер, учитель и др.), возможность делиться переживаниями.</a:t>
            </a:r>
            <a:endParaRPr/>
          </a:p>
          <a:p>
            <a:pPr>
              <a:buFont typeface="Wingdings"/>
              <a:buChar char="ü"/>
              <a:defRPr/>
            </a:pPr>
            <a:r>
              <a:rPr lang="ru-RU">
                <a:solidFill>
                  <a:schemeClr val="tx1">
                    <a:lumMod val="85000"/>
                    <a:lumOff val="15000"/>
                  </a:schemeClr>
                </a:solidFill>
                <a:latin typeface="Times New Roman"/>
                <a:cs typeface="Times New Roman"/>
              </a:rPr>
              <a:t>Проявление тактильных контактов с близкими людьми.</a:t>
            </a:r>
            <a:endParaRPr/>
          </a:p>
          <a:p>
            <a:pPr>
              <a:buFont typeface="Wingdings"/>
              <a:buChar char="ü"/>
              <a:defRPr/>
            </a:pPr>
            <a:r>
              <a:rPr lang="ru-RU">
                <a:solidFill>
                  <a:schemeClr val="tx1">
                    <a:lumMod val="85000"/>
                    <a:lumOff val="15000"/>
                  </a:schemeClr>
                </a:solidFill>
                <a:latin typeface="Times New Roman"/>
                <a:cs typeface="Times New Roman"/>
              </a:rPr>
              <a:t>Толерантность и доброжелательность к окружающим (принятие окружающих; отсутствие осуждений, претензий, поиска виноватых).</a:t>
            </a:r>
            <a:endParaRPr/>
          </a:p>
          <a:p>
            <a:pPr>
              <a:buFont typeface="Wingdings"/>
              <a:buChar char="ü"/>
              <a:defRPr/>
            </a:pPr>
            <a:r>
              <a:rPr lang="ru-RU">
                <a:solidFill>
                  <a:schemeClr val="tx1">
                    <a:lumMod val="85000"/>
                    <a:lumOff val="15000"/>
                  </a:schemeClr>
                </a:solidFill>
                <a:latin typeface="Times New Roman"/>
                <a:cs typeface="Times New Roman"/>
              </a:rPr>
              <a:t>Умение находить альтернативы и компромиссы, искать средства для достижения позитивных перспектив самому или с помощью окружающих</a:t>
            </a:r>
            <a:r>
              <a:rPr lang="ru-RU" b="1">
                <a:solidFill>
                  <a:srgbClr val="002060"/>
                </a:solidFill>
                <a:latin typeface="Times New Roman"/>
                <a:cs typeface="Times New Roman"/>
              </a:rPr>
              <a:t>. 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chemeClr val="accent2">
                    <a:lumMod val="75000"/>
                  </a:schemeClr>
                </a:solidFill>
                <a:latin typeface="Times New Roman"/>
                <a:cs typeface="Times New Roman"/>
              </a:rPr>
              <a:t>Обязательно сделай свои выводы!</a:t>
            </a:r>
            <a:endParaRPr lang="ru-RU">
              <a:solidFill>
                <a:schemeClr val="accent2">
                  <a:lumMod val="75000"/>
                </a:schemeClr>
              </a:solidFill>
              <a:latin typeface="Times New Roman"/>
              <a:cs typeface="Times New Roman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/>
        <p:txBody>
          <a:bodyPr/>
          <a:lstStyle/>
          <a:p>
            <a:pPr>
              <a:defRPr/>
            </a:pPr>
            <a:r>
              <a:rPr lang="ru-RU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Действуй! И у тебя все получится!</a:t>
            </a:r>
            <a:endParaRPr lang="ru-RU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/>
        <p:txBody>
          <a:bodyPr>
            <a:normAutofit fontScale="92500"/>
          </a:bodyPr>
          <a:lstStyle/>
          <a:p>
            <a:pPr algn="r">
              <a:spcBef>
                <a:spcPts val="0"/>
              </a:spcBef>
              <a:defRPr/>
            </a:pPr>
            <a:r>
              <a:rPr lang="ru-RU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Материал подготовила </a:t>
            </a:r>
            <a:r>
              <a:rPr lang="ru-RU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Л.Н.Родуман</a:t>
            </a:r>
            <a:r>
              <a:rPr lang="ru-RU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– </a:t>
            </a:r>
            <a:endParaRPr/>
          </a:p>
          <a:p>
            <a:pPr algn="r">
              <a:spcBef>
                <a:spcPts val="0"/>
              </a:spcBef>
              <a:defRPr/>
            </a:pPr>
            <a:r>
              <a:rPr lang="ru-RU" sz="190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уполномоченный </a:t>
            </a:r>
            <a:r>
              <a:rPr lang="ru-RU" sz="190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по правам</a:t>
            </a:r>
            <a:endParaRPr/>
          </a:p>
          <a:p>
            <a:pPr algn="r">
              <a:spcBef>
                <a:spcPts val="0"/>
              </a:spcBef>
              <a:defRPr/>
            </a:pPr>
            <a:r>
              <a:rPr lang="ru-RU" sz="190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 участников образовательных </a:t>
            </a:r>
            <a:endParaRPr/>
          </a:p>
          <a:p>
            <a:pPr algn="r">
              <a:spcBef>
                <a:spcPts val="0"/>
              </a:spcBef>
              <a:defRPr/>
            </a:pPr>
            <a:r>
              <a:rPr lang="ru-RU" sz="190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отношений в РЖД </a:t>
            </a:r>
            <a:r>
              <a:rPr lang="ru-RU" sz="190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лицее</a:t>
            </a:r>
            <a:endParaRPr/>
          </a:p>
          <a:p>
            <a:pPr algn="r">
              <a:spcBef>
                <a:spcPts val="0"/>
              </a:spcBef>
              <a:defRPr/>
            </a:pPr>
            <a:r>
              <a:rPr lang="ru-RU" sz="1900">
                <a:solidFill>
                  <a:schemeClr val="accent2">
                    <a:lumMod val="50000"/>
                  </a:schemeClr>
                </a:solidFill>
                <a:latin typeface="Times New Roman"/>
                <a:cs typeface="Times New Roman"/>
              </a:rPr>
              <a:t>№2</a:t>
            </a:r>
            <a:endParaRPr lang="ru-RU" sz="1900">
              <a:solidFill>
                <a:schemeClr val="accent2">
                  <a:lumMod val="50000"/>
                </a:schemeClr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r7-office/2024.3.2.622</Application>
  <DocSecurity>0</DocSecurity>
  <PresentationFormat>Экран (4:3)</PresentationFormat>
  <Paragraphs>0</Paragraphs>
  <Slides>5</Slides>
  <Notes>5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Theme 1</vt:lpstr>
      <vt:lpstr>Slide 1</vt:lpstr>
      <vt:lpstr>Slide 2</vt:lpstr>
      <vt:lpstr>Slide 3</vt:lpstr>
      <vt:lpstr>Slide 4</vt:lpstr>
      <vt:lpstr>Slide 5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Справиться с проблемой позволяет только действие</dc:title>
  <dc:subject/>
  <dc:creator>Людмила</dc:creator>
  <cp:keywords/>
  <dc:description/>
  <dc:identifier/>
  <dc:language/>
  <cp:lastModifiedBy>John Roduman</cp:lastModifiedBy>
  <cp:revision>2</cp:revision>
  <dcterms:created xsi:type="dcterms:W3CDTF">2025-05-27T15:04:23Z</dcterms:created>
  <dcterms:modified xsi:type="dcterms:W3CDTF">2025-05-29T01:57:13Z</dcterms:modified>
  <cp:category/>
  <cp:contentStatus/>
  <cp:version/>
</cp:coreProperties>
</file>