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0" d="100"/>
          <a:sy n="60" d="100"/>
        </p:scale>
        <p:origin x="-78" y="-120"/>
      </p:cViewPr>
      <p:guideLst>
        <p:guide pos="2160" orient="horz"/>
        <p:guide pos="384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5"/>
            <a:ext cx="10363199" cy="1470025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399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8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7" y="1535113"/>
            <a:ext cx="47045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1583497" y="2174874"/>
            <a:ext cx="47045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480042" y="1535113"/>
            <a:ext cx="51023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480042" y="2174874"/>
            <a:ext cx="51023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273049"/>
            <a:ext cx="355239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327913" y="273050"/>
            <a:ext cx="62544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7" y="1435101"/>
            <a:ext cx="355239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4800600"/>
            <a:ext cx="998510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583497" y="612774"/>
            <a:ext cx="9985109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7" y="5367337"/>
            <a:ext cx="9985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7" y="1600201"/>
            <a:ext cx="9998901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6" name="Shape 1058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6343" y="6641"/>
                </a:moveTo>
                <a:lnTo>
                  <a:pt x="6343" y="6641"/>
                </a:lnTo>
                <a:cubicBezTo>
                  <a:pt x="7781" y="2374"/>
                  <a:pt x="8594" y="0"/>
                  <a:pt x="8594" y="0"/>
                </a:cubicBezTo>
                <a:lnTo>
                  <a:pt x="0" y="0"/>
                </a:lnTo>
                <a:lnTo>
                  <a:pt x="0" y="43200"/>
                </a:lnTo>
                <a:lnTo>
                  <a:pt x="43200" y="43200"/>
                </a:lnTo>
                <a:lnTo>
                  <a:pt x="43200" y="37760"/>
                </a:lnTo>
                <a:lnTo>
                  <a:pt x="43200" y="37760"/>
                </a:lnTo>
                <a:cubicBezTo>
                  <a:pt x="43200" y="37760"/>
                  <a:pt x="34824" y="39282"/>
                  <a:pt x="21228" y="41101"/>
                </a:cubicBezTo>
                <a:lnTo>
                  <a:pt x="21228" y="41101"/>
                </a:lnTo>
                <a:cubicBezTo>
                  <a:pt x="3446" y="43478"/>
                  <a:pt x="-5241" y="41016"/>
                  <a:pt x="6343" y="6641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059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</p:spPr>
      </p:sp>
      <p:sp>
        <p:nvSpPr>
          <p:cNvPr id="48" name="Shape 1060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361" y="36777"/>
                </a:moveTo>
                <a:lnTo>
                  <a:pt x="22361" y="36777"/>
                </a:lnTo>
                <a:cubicBezTo>
                  <a:pt x="5219" y="39070"/>
                  <a:pt x="-2372" y="36412"/>
                  <a:pt x="7775" y="6299"/>
                </a:cubicBezTo>
                <a:lnTo>
                  <a:pt x="7775" y="6299"/>
                </a:lnTo>
                <a:cubicBezTo>
                  <a:pt x="9119" y="2311"/>
                  <a:pt x="9892" y="58"/>
                  <a:pt x="9911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612"/>
                </a:lnTo>
                <a:lnTo>
                  <a:pt x="43200" y="33612"/>
                </a:lnTo>
                <a:cubicBezTo>
                  <a:pt x="43110" y="33630"/>
                  <a:pt x="35168" y="35065"/>
                  <a:pt x="22361" y="36777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061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276" y="37156"/>
                </a:moveTo>
                <a:lnTo>
                  <a:pt x="22276" y="37156"/>
                </a:lnTo>
                <a:cubicBezTo>
                  <a:pt x="5093" y="39454"/>
                  <a:pt x="-2596" y="36819"/>
                  <a:pt x="7680" y="6325"/>
                </a:cubicBezTo>
                <a:lnTo>
                  <a:pt x="7680" y="6325"/>
                </a:lnTo>
                <a:cubicBezTo>
                  <a:pt x="9010" y="2380"/>
                  <a:pt x="9781" y="117"/>
                  <a:pt x="981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980"/>
                </a:lnTo>
                <a:lnTo>
                  <a:pt x="43200" y="33980"/>
                </a:lnTo>
                <a:cubicBezTo>
                  <a:pt x="43020" y="34016"/>
                  <a:pt x="35046" y="35449"/>
                  <a:pt x="22276" y="3715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Shape 1062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92" y="37535"/>
                </a:moveTo>
                <a:lnTo>
                  <a:pt x="22192" y="37535"/>
                </a:lnTo>
                <a:cubicBezTo>
                  <a:pt x="4968" y="39839"/>
                  <a:pt x="-2820" y="37226"/>
                  <a:pt x="7585" y="6350"/>
                </a:cubicBezTo>
                <a:lnTo>
                  <a:pt x="7585" y="6350"/>
                </a:lnTo>
                <a:cubicBezTo>
                  <a:pt x="8900" y="2448"/>
                  <a:pt x="9670" y="176"/>
                  <a:pt x="9726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348"/>
                </a:lnTo>
                <a:lnTo>
                  <a:pt x="43200" y="34348"/>
                </a:lnTo>
                <a:cubicBezTo>
                  <a:pt x="42885" y="34402"/>
                  <a:pt x="34924" y="35833"/>
                  <a:pt x="22192" y="37535"/>
                </a:cubicBezTo>
                <a:close/>
              </a:path>
            </a:pathLst>
          </a:custGeom>
          <a:solidFill>
            <a:schemeClr val="accent1">
              <a:alpha val="26998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063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07" y="37914"/>
                </a:moveTo>
                <a:lnTo>
                  <a:pt x="22107" y="37914"/>
                </a:lnTo>
                <a:cubicBezTo>
                  <a:pt x="4842" y="40223"/>
                  <a:pt x="-3044" y="37634"/>
                  <a:pt x="7490" y="6376"/>
                </a:cubicBezTo>
                <a:lnTo>
                  <a:pt x="7490" y="6376"/>
                </a:lnTo>
                <a:cubicBezTo>
                  <a:pt x="8790" y="2517"/>
                  <a:pt x="9559" y="235"/>
                  <a:pt x="9634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717"/>
                </a:lnTo>
                <a:lnTo>
                  <a:pt x="43200" y="34717"/>
                </a:lnTo>
                <a:cubicBezTo>
                  <a:pt x="42795" y="34789"/>
                  <a:pt x="34802" y="36217"/>
                  <a:pt x="22107" y="37914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064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022" y="38293"/>
                </a:moveTo>
                <a:lnTo>
                  <a:pt x="22022" y="38293"/>
                </a:lnTo>
                <a:cubicBezTo>
                  <a:pt x="4717" y="40608"/>
                  <a:pt x="-3267" y="38041"/>
                  <a:pt x="7394" y="6401"/>
                </a:cubicBezTo>
                <a:lnTo>
                  <a:pt x="7394" y="6401"/>
                </a:lnTo>
                <a:cubicBezTo>
                  <a:pt x="8680" y="2586"/>
                  <a:pt x="9448" y="293"/>
                  <a:pt x="954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085"/>
                </a:lnTo>
                <a:lnTo>
                  <a:pt x="43200" y="35085"/>
                </a:lnTo>
                <a:cubicBezTo>
                  <a:pt x="42705" y="35175"/>
                  <a:pt x="34680" y="36601"/>
                  <a:pt x="22022" y="38293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065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937" y="38673"/>
                </a:moveTo>
                <a:lnTo>
                  <a:pt x="21937" y="38673"/>
                </a:lnTo>
                <a:cubicBezTo>
                  <a:pt x="4591" y="40992"/>
                  <a:pt x="-3491" y="38448"/>
                  <a:pt x="7299" y="6427"/>
                </a:cubicBezTo>
                <a:lnTo>
                  <a:pt x="7299" y="6427"/>
                </a:lnTo>
                <a:cubicBezTo>
                  <a:pt x="8570" y="2655"/>
                  <a:pt x="9336" y="352"/>
                  <a:pt x="944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453"/>
                </a:lnTo>
                <a:lnTo>
                  <a:pt x="43200" y="35453"/>
                </a:lnTo>
                <a:cubicBezTo>
                  <a:pt x="42570" y="35561"/>
                  <a:pt x="34558" y="36985"/>
                  <a:pt x="21937" y="38673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Shape 1066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853" y="39052"/>
                </a:moveTo>
                <a:lnTo>
                  <a:pt x="21853" y="39052"/>
                </a:lnTo>
                <a:cubicBezTo>
                  <a:pt x="4466" y="41377"/>
                  <a:pt x="-3715" y="38855"/>
                  <a:pt x="7204" y="6453"/>
                </a:cubicBezTo>
                <a:lnTo>
                  <a:pt x="7204" y="6453"/>
                </a:lnTo>
                <a:cubicBezTo>
                  <a:pt x="8461" y="2724"/>
                  <a:pt x="9225" y="411"/>
                  <a:pt x="9357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822"/>
                </a:lnTo>
                <a:lnTo>
                  <a:pt x="43200" y="35822"/>
                </a:lnTo>
                <a:cubicBezTo>
                  <a:pt x="42480" y="35948"/>
                  <a:pt x="34436" y="37369"/>
                  <a:pt x="21853" y="39052"/>
                </a:cubicBezTo>
                <a:close/>
              </a:path>
            </a:pathLst>
          </a:custGeom>
          <a:solidFill>
            <a:schemeClr val="accent1">
              <a:alpha val="63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Shape 1067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768" y="39431"/>
                </a:moveTo>
                <a:lnTo>
                  <a:pt x="21768" y="39431"/>
                </a:lnTo>
                <a:cubicBezTo>
                  <a:pt x="4340" y="41761"/>
                  <a:pt x="-3939" y="39262"/>
                  <a:pt x="7109" y="6478"/>
                </a:cubicBezTo>
                <a:lnTo>
                  <a:pt x="7109" y="6478"/>
                </a:lnTo>
                <a:cubicBezTo>
                  <a:pt x="8351" y="2792"/>
                  <a:pt x="9114" y="470"/>
                  <a:pt x="9265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190"/>
                </a:lnTo>
                <a:lnTo>
                  <a:pt x="43200" y="36190"/>
                </a:lnTo>
                <a:cubicBezTo>
                  <a:pt x="42390" y="36334"/>
                  <a:pt x="34314" y="37753"/>
                  <a:pt x="21768" y="39431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Shape 1068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83" y="39810"/>
                </a:moveTo>
                <a:lnTo>
                  <a:pt x="21683" y="39810"/>
                </a:lnTo>
                <a:cubicBezTo>
                  <a:pt x="4214" y="42146"/>
                  <a:pt x="-4163" y="39669"/>
                  <a:pt x="7014" y="6504"/>
                </a:cubicBezTo>
                <a:lnTo>
                  <a:pt x="7014" y="6504"/>
                </a:lnTo>
                <a:cubicBezTo>
                  <a:pt x="8241" y="2861"/>
                  <a:pt x="9003" y="528"/>
                  <a:pt x="917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558"/>
                </a:lnTo>
                <a:lnTo>
                  <a:pt x="43200" y="36558"/>
                </a:lnTo>
                <a:cubicBezTo>
                  <a:pt x="42300" y="36720"/>
                  <a:pt x="34192" y="38137"/>
                  <a:pt x="21683" y="39810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Shape 1069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40189"/>
                </a:moveTo>
                <a:lnTo>
                  <a:pt x="21599" y="40189"/>
                </a:lnTo>
                <a:cubicBezTo>
                  <a:pt x="4089" y="42530"/>
                  <a:pt x="-4386" y="40077"/>
                  <a:pt x="6918" y="6529"/>
                </a:cubicBezTo>
                <a:lnTo>
                  <a:pt x="6918" y="6529"/>
                </a:lnTo>
                <a:cubicBezTo>
                  <a:pt x="8131" y="2930"/>
                  <a:pt x="8892" y="587"/>
                  <a:pt x="9080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926"/>
                </a:lnTo>
                <a:lnTo>
                  <a:pt x="43200" y="36926"/>
                </a:lnTo>
                <a:cubicBezTo>
                  <a:pt x="42165" y="37107"/>
                  <a:pt x="34070" y="38521"/>
                  <a:pt x="21599" y="40189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Shape 1070"/>
          <p:cNvSpPr>
            <a:spLocks noChangeArrowheads="1" noGrp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14" y="40568"/>
                </a:moveTo>
                <a:lnTo>
                  <a:pt x="21514" y="40568"/>
                </a:lnTo>
                <a:cubicBezTo>
                  <a:pt x="3963" y="42915"/>
                  <a:pt x="-4610" y="40484"/>
                  <a:pt x="6823" y="6555"/>
                </a:cubicBezTo>
                <a:lnTo>
                  <a:pt x="6823" y="6555"/>
                </a:lnTo>
                <a:cubicBezTo>
                  <a:pt x="8022" y="2999"/>
                  <a:pt x="8781" y="646"/>
                  <a:pt x="8988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7295"/>
                </a:lnTo>
                <a:lnTo>
                  <a:pt x="43200" y="37295"/>
                </a:lnTo>
                <a:cubicBezTo>
                  <a:pt x="42075" y="37493"/>
                  <a:pt x="33948" y="38905"/>
                  <a:pt x="21514" y="40568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274638"/>
            <a:ext cx="9998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264351" y="6356350"/>
            <a:ext cx="2318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E3F0E9-0FC2-4DDE-87CF-3BA6A04EA4CC}" type="slidenum">
              <a:rPr/>
              <a:t/>
            </a:fld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619018" y="6356350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B4D43-F783-4E09-8208-6AA351DBC29B}" type="datetimeFigureOut">
              <a:rPr/>
              <a:t/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5125706" y="6356350"/>
            <a:ext cx="3562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Liberation Sans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Liberation Sans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Liberation San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Liberation Sans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Liberation Sans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Liberation Sans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Liberation Sans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Liberation Sans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Liberation Sans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087820" y="1122363"/>
            <a:ext cx="10263351" cy="16028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3600" b="1" i="0" u="none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Использование </a:t>
            </a:r>
            <a:r>
              <a:rPr lang="ru-RU" sz="3600" b="1" i="0" u="none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нейросетей</a:t>
            </a:r>
            <a:r>
              <a:rPr sz="3600" b="1" i="0" u="none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 </a:t>
            </a:r>
            <a:br>
              <a:rPr sz="3600" b="1" i="0" u="none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</a:br>
            <a:r>
              <a:rPr sz="3600" b="1" i="0" u="none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на уроках </a:t>
            </a:r>
            <a:r>
              <a:rPr sz="3600" b="1" i="0" u="none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истории</a:t>
            </a:r>
            <a:r>
              <a:rPr lang="ru-RU" sz="3600" b="1" i="0" u="none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 </a:t>
            </a:r>
            <a:endParaRPr sz="36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2725208"/>
            <a:ext cx="9144000" cy="333374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ru-RU" sz="2000">
                <a:solidFill>
                  <a:srgbClr val="0070C0"/>
                </a:solidFill>
              </a:rPr>
              <a:t>                                                      </a:t>
            </a:r>
            <a:endParaRPr lang="ru-RU" sz="200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2000">
                <a:solidFill>
                  <a:srgbClr val="0070C0"/>
                </a:solidFill>
              </a:rPr>
              <a:t>                                                      </a:t>
            </a:r>
            <a:endParaRPr/>
          </a:p>
          <a:p>
            <a:pPr>
              <a:defRPr/>
            </a:pPr>
            <a:endParaRPr lang="ru-RU" sz="2000">
              <a:solidFill>
                <a:srgbClr val="0070C0"/>
              </a:solidFill>
            </a:endParaRPr>
          </a:p>
          <a:p>
            <a:pPr>
              <a:defRPr/>
            </a:pPr>
            <a:endParaRPr lang="ru-RU" sz="200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2000">
                <a:solidFill>
                  <a:srgbClr val="0070C0"/>
                </a:solidFill>
                <a:latin typeface="Times New Roman"/>
                <a:cs typeface="Times New Roman"/>
              </a:rPr>
              <a:t>                                                   Выполнила: </a:t>
            </a:r>
            <a:r>
              <a:rPr lang="ru-RU" sz="2000">
                <a:solidFill>
                  <a:srgbClr val="0070C0"/>
                </a:solidFill>
                <a:latin typeface="Times New Roman"/>
                <a:cs typeface="Times New Roman"/>
              </a:rPr>
              <a:t>Л.Н.Родуман</a:t>
            </a:r>
            <a:r>
              <a:rPr lang="ru-RU" sz="2000">
                <a:solidFill>
                  <a:srgbClr val="0070C0"/>
                </a:solidFill>
                <a:latin typeface="Times New Roman"/>
                <a:cs typeface="Times New Roman"/>
              </a:rPr>
              <a:t> учитель истории</a:t>
            </a:r>
            <a:endParaRPr lang="ru-RU" sz="200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lang="ru-RU" sz="2000">
                <a:solidFill>
                  <a:srgbClr val="0070C0"/>
                </a:solidFill>
                <a:latin typeface="Times New Roman"/>
                <a:cs typeface="Times New Roman"/>
              </a:rPr>
              <a:t>Красный Кут - 2026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1534887" name="Заголовок 1"/>
          <p:cNvSpPr>
            <a:spLocks noGrp="1"/>
          </p:cNvSpPr>
          <p:nvPr>
            <p:ph type="title"/>
          </p:nvPr>
        </p:nvSpPr>
        <p:spPr bwMode="auto">
          <a:xfrm>
            <a:off x="882870" y="274638"/>
            <a:ext cx="1069953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Автоматизация и аналитика для учителя</a:t>
            </a:r>
            <a:endParaRPr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86105317" name="Объект 2"/>
          <p:cNvSpPr>
            <a:spLocks noGrp="1"/>
          </p:cNvSpPr>
          <p:nvPr>
            <p:ph idx="1"/>
          </p:nvPr>
        </p:nvSpPr>
        <p:spPr bwMode="auto">
          <a:xfrm>
            <a:off x="1702675" y="1600201"/>
            <a:ext cx="5880539" cy="4525962"/>
          </a:xfrm>
        </p:spPr>
        <p:txBody>
          <a:bodyPr>
            <a:noAutofit/>
          </a:bodyPr>
          <a:lstStyle/>
          <a:p>
            <a:pPr marL="0" indent="0">
              <a:buFont typeface="Liberation Sans"/>
              <a:buNone/>
              <a:defRPr/>
            </a:pPr>
            <a:r>
              <a:rPr sz="2800" b="1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Что может ИИ:</a:t>
            </a:r>
            <a:endParaRPr sz="28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Проверка домашних заданий и тестов.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Составление отчётов по успеваемости.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Анализ типичных ошибок класса.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Подбор дополнительных материалов для отстающих.</a:t>
            </a:r>
            <a:b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</a:br>
            <a:r>
              <a:rPr sz="2800" b="0" i="0" u="none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Выгода: экономия времени для творческой работы с учениками.</a:t>
            </a:r>
            <a:br>
              <a:rPr sz="2800" b="0" i="0" u="none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</a:br>
            <a:endParaRPr sz="2800" b="0" i="0" u="none">
              <a:solidFill>
                <a:srgbClr val="C00000"/>
              </a:solidFill>
              <a:latin typeface="Times New Roman"/>
              <a:ea typeface="Liberation Sans"/>
              <a:cs typeface="Times New Roman"/>
            </a:endParaRPr>
          </a:p>
        </p:txBody>
      </p:sp>
      <p:pic>
        <p:nvPicPr>
          <p:cNvPr id="4" name="Picture 2" descr="D:\Desktop\i (1)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025935" y="2286002"/>
            <a:ext cx="3414494" cy="34144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7436893" y="1576553"/>
            <a:ext cx="4324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B0F0"/>
                </a:solidFill>
                <a:latin typeface="Times New Roman"/>
                <a:cs typeface="Times New Roman"/>
              </a:rPr>
              <a:t>«Было → Стало» </a:t>
            </a:r>
            <a:endParaRPr lang="ru-RU" sz="2800" b="1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791143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Важные предостережения</a:t>
            </a:r>
            <a:endParaRPr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757918437" name="Объект 2"/>
          <p:cNvSpPr>
            <a:spLocks noGrp="1"/>
          </p:cNvSpPr>
          <p:nvPr>
            <p:ph idx="1"/>
          </p:nvPr>
        </p:nvSpPr>
        <p:spPr bwMode="auto">
          <a:xfrm>
            <a:off x="1986455" y="1600201"/>
            <a:ext cx="9595943" cy="4525962"/>
          </a:xfrm>
        </p:spPr>
        <p:txBody>
          <a:bodyPr/>
          <a:lstStyle/>
          <a:p>
            <a:pPr marL="0" indent="0">
              <a:buFont typeface="Liberation Sans"/>
              <a:buNone/>
              <a:defRPr/>
            </a:pPr>
            <a:endParaRPr/>
          </a:p>
          <a:p>
            <a:pPr marL="0" indent="0">
              <a:buFont typeface="Liberation Sans"/>
              <a:buNone/>
              <a:defRPr/>
            </a:pPr>
            <a:r>
              <a:rPr sz="2800" b="1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Критические моменты:</a:t>
            </a:r>
            <a:endParaRPr sz="28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Всегда проверяйте факты, сгенерированные ИИ, на достоверность.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Используйте ИИ как инструмент, а не замену учителю.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Обучайте учеников критическому отношению к информации.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Соблюдайте этические нормы и правила конфиденциальности.</a:t>
            </a:r>
            <a:b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</a:br>
            <a:endParaRPr sz="2800" b="0" i="0" u="none">
              <a:solidFill>
                <a:srgbClr val="000000"/>
              </a:solidFill>
              <a:latin typeface="Times New Roman"/>
              <a:ea typeface="Liberation Sans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707246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Практические шаги для внедрения</a:t>
            </a:r>
            <a:endParaRPr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747915357" name="Объект 2"/>
          <p:cNvSpPr>
            <a:spLocks noGrp="1"/>
          </p:cNvSpPr>
          <p:nvPr>
            <p:ph idx="1"/>
          </p:nvPr>
        </p:nvSpPr>
        <p:spPr bwMode="auto">
          <a:xfrm>
            <a:off x="1583499" y="1600201"/>
            <a:ext cx="7875812" cy="4525962"/>
          </a:xfrm>
        </p:spPr>
        <p:txBody>
          <a:bodyPr>
            <a:normAutofit/>
          </a:bodyPr>
          <a:lstStyle/>
          <a:p>
            <a:pPr>
              <a:defRPr/>
            </a:pPr>
            <a:endParaRPr/>
          </a:p>
          <a:p>
            <a:pPr marL="0" indent="0">
              <a:buFont typeface="Liberation Sans"/>
              <a:buNone/>
              <a:defRPr/>
            </a:pPr>
            <a:r>
              <a:rPr sz="2800" b="1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План действий:</a:t>
            </a:r>
            <a:endParaRPr sz="28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Выберите 1–2 инструмента (например, «Шедеврум» + UltraText).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Начните с малого: создайте 3 иллюстрации или викторину.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Включите ИИ-задания в 1–2 урока в месяц.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Собирайте обратную связь от учеников.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Делитесь опытом с коллегами.</a:t>
            </a:r>
            <a:b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</a:br>
            <a:endParaRPr sz="2800" b="0" i="0" u="none">
              <a:solidFill>
                <a:srgbClr val="000000"/>
              </a:solidFill>
              <a:latin typeface="Times New Roman"/>
              <a:ea typeface="Liberation Sans"/>
              <a:cs typeface="Times New Roman"/>
            </a:endParaRPr>
          </a:p>
        </p:txBody>
      </p:sp>
      <p:pic>
        <p:nvPicPr>
          <p:cNvPr id="4" name="Picture 2" descr="D:\Desktop\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932276" y="1537138"/>
            <a:ext cx="1518193" cy="42015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361991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Основные выводы:</a:t>
            </a:r>
            <a:endParaRPr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079328521" name="Объект 2"/>
          <p:cNvSpPr>
            <a:spLocks noGrp="1"/>
          </p:cNvSpPr>
          <p:nvPr>
            <p:ph idx="1"/>
          </p:nvPr>
        </p:nvSpPr>
        <p:spPr bwMode="auto">
          <a:xfrm>
            <a:off x="1403645" y="725214"/>
            <a:ext cx="5659307" cy="545174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10000"/>
          </a:bodyPr>
          <a:lstStyle/>
          <a:p>
            <a:pPr marL="0" indent="0">
              <a:buFont typeface="Liberation Sans"/>
              <a:buNone/>
              <a:defRPr/>
            </a:pPr>
            <a:endParaRPr/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ИИ делает уроки истории нагляднее, интерактивнее и персонализированнее.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Технологии помогают учителю экономить время и фокусироваться на творчестве.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Критическое мышление и проверка фактов остаются ключевыми навыками.</a:t>
            </a:r>
            <a:b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</a:b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Призыв к действию: «Попробуйте один ИИ‑инструмент на следующем уроке — и поделитесь впечатлениями!»</a:t>
            </a:r>
            <a:b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</a:br>
            <a:endParaRPr sz="2800" b="0" i="0" u="none">
              <a:solidFill>
                <a:srgbClr val="000000"/>
              </a:solidFill>
              <a:latin typeface="Times New Roman"/>
              <a:ea typeface="Liberation Sans"/>
              <a:cs typeface="Times New Roman"/>
            </a:endParaRPr>
          </a:p>
        </p:txBody>
      </p:sp>
      <p:pic>
        <p:nvPicPr>
          <p:cNvPr id="4" name="Picture 3" descr="D:\Desktop\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497790" y="1749973"/>
            <a:ext cx="3767958" cy="37679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9737947" name="Заголовок 1"/>
          <p:cNvSpPr>
            <a:spLocks noGrp="1"/>
          </p:cNvSpPr>
          <p:nvPr>
            <p:ph type="title"/>
          </p:nvPr>
        </p:nvSpPr>
        <p:spPr bwMode="auto">
          <a:xfrm>
            <a:off x="1513490" y="365123"/>
            <a:ext cx="10279116" cy="149520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24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Существует множество </a:t>
            </a:r>
            <a:r>
              <a:rPr lang="ru-RU" sz="24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нейросетей</a:t>
            </a:r>
            <a:r>
              <a:rPr lang="ru-RU" sz="24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, которые можно использовать на уроках истории для повышения интерактивности, визуализации материала и развития аналитических навыков учеников. </a:t>
            </a:r>
            <a:endParaRPr sz="24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b="1">
              <a:solidFill>
                <a:srgbClr val="C00000"/>
              </a:solidFill>
            </a:endParaRPr>
          </a:p>
        </p:txBody>
      </p:sp>
      <p:sp>
        <p:nvSpPr>
          <p:cNvPr id="232554110" name="Объект 2"/>
          <p:cNvSpPr>
            <a:spLocks noGrp="1"/>
          </p:cNvSpPr>
          <p:nvPr>
            <p:ph idx="1"/>
          </p:nvPr>
        </p:nvSpPr>
        <p:spPr bwMode="auto">
          <a:xfrm>
            <a:off x="1213945" y="1497724"/>
            <a:ext cx="10978054" cy="536027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 marL="0" indent="0" algn="ctr">
              <a:buFont typeface="Liberation Sans"/>
              <a:buNone/>
              <a:defRPr/>
            </a:pPr>
            <a:r>
              <a:rPr sz="2000" b="1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ChatGPT</a:t>
            </a:r>
            <a:endParaRPr sz="20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    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Многофункциональная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нейросеть от OpenAI, способная генерировать тексты, отвечать на вопросы и вести диалог. На уроках истории её можно использовать для: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создания развёрнутых ответов на вопросы по темам (например, «Причины Великой французской революции»);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анализа исторических источников и документов;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подготовки сценариев для ролевых игр или исторических реконструкций;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объяснения сложных понятий и процессов с акцентом на причинно-следственные связи; 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помощи в написании эссе, сочинений или подготовке к экзаменам. 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Важно проверять факты, так как нейросеть может допускать ошибки. </a:t>
            </a:r>
            <a:endParaRPr sz="2000">
              <a:latin typeface="Times New Roman"/>
              <a:cs typeface="Times New Roman"/>
            </a:endParaRPr>
          </a:p>
          <a:p>
            <a:pPr marL="0" indent="0" algn="ctr">
              <a:buFont typeface="Liberation Sans"/>
              <a:buNone/>
              <a:defRPr/>
            </a:pPr>
            <a:r>
              <a:rPr sz="2000" b="1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RuGPT (RuGPT-3, RuGPT-4)</a:t>
            </a:r>
            <a:endParaRPr sz="20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     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Российская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нейросеть, оптимизированная для работы с русскоязычными текстами. Подходит для: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анализа исторических текстов на русском языке;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генерации конспектов, сводок событий, хронологии;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подготовки материалов для учебных проектов;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помощи в интерпретации сложных терминов и понятий. vc.ru +1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5258848" name="Объект 2"/>
          <p:cNvSpPr>
            <a:spLocks noGrp="1"/>
          </p:cNvSpPr>
          <p:nvPr>
            <p:ph idx="1"/>
          </p:nvPr>
        </p:nvSpPr>
        <p:spPr bwMode="auto">
          <a:xfrm>
            <a:off x="838198" y="529166"/>
            <a:ext cx="10515600" cy="564779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7500" lnSpcReduction="15000"/>
          </a:bodyPr>
          <a:lstStyle/>
          <a:p>
            <a:pPr marL="0" indent="0" algn="ctr">
              <a:buFont typeface="Liberation Sans"/>
              <a:buNone/>
              <a:defRPr/>
            </a:pPr>
            <a:r>
              <a:rPr sz="2000" b="1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Mootion</a:t>
            </a:r>
            <a:endParaRPr sz="20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    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Специализированная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платформа для создания анимированных исторических видео. Позволяет: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визуализировать исторические события с учётом эпохи и культурных особенностей;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генерировать сюжеты на основе введённого текста (хронологии, повествования);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настраивать детали периода, выбирать стили анимации, добавлять исторических персонажей в качестве аватаров;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экспортировать готовые видео для использования на уроках, в презентациях или музейных выставках. </a:t>
            </a:r>
            <a:endParaRPr sz="2000">
              <a:latin typeface="Times New Roman"/>
              <a:cs typeface="Times New Roman"/>
            </a:endParaRPr>
          </a:p>
          <a:p>
            <a:pPr marL="0" indent="0" algn="ctr">
              <a:buFont typeface="Liberation Sans"/>
              <a:buNone/>
              <a:defRPr/>
            </a:pPr>
            <a:r>
              <a:rPr sz="2000" b="1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Google Veo 3</a:t>
            </a:r>
            <a:endParaRPr sz="20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    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Нейросеть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для генерации видео с кинематографическим качеством. Может быть полезна для: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создания реконструкций исторических событий с синхронизацией губ и звуковыми эффектами;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визуализации абстрактных понятий или процессов через видео;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подготовки наглядных материалов для объяснения сложных тем.</a:t>
            </a:r>
            <a:endParaRPr sz="2000">
              <a:latin typeface="Times New Roman"/>
              <a:cs typeface="Times New Roman"/>
            </a:endParaRPr>
          </a:p>
          <a:p>
            <a:pPr marL="0" indent="0" algn="ctr">
              <a:buFont typeface="Liberation Sans"/>
              <a:buNone/>
              <a:defRPr/>
            </a:pPr>
            <a:r>
              <a:rPr sz="2000" b="1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Pika</a:t>
            </a:r>
            <a:endParaRPr sz="20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     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Инструмент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для анимации статичных изображений. С его помощью можно: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«оживить» портреты исторических личностей, добавив мимику и движения;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создать анимацию на основе иллюстраций или фотографий исторических событий;</a:t>
            </a:r>
            <a:endParaRPr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модифицировать существующие видео, поменять их стиль, дорисовать объекты или изменить одежду персонажей. 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7744306" name="Объект 2"/>
          <p:cNvSpPr>
            <a:spLocks noGrp="1"/>
          </p:cNvSpPr>
          <p:nvPr>
            <p:ph idx="1"/>
          </p:nvPr>
        </p:nvSpPr>
        <p:spPr bwMode="auto">
          <a:xfrm>
            <a:off x="2329687" y="648227"/>
            <a:ext cx="9667872" cy="5528732"/>
          </a:xfrm>
        </p:spPr>
        <p:txBody>
          <a:bodyPr>
            <a:noAutofit/>
          </a:bodyPr>
          <a:lstStyle/>
          <a:p>
            <a:pPr marL="0" indent="0" algn="ctr">
              <a:buFont typeface="Liberation Sans"/>
              <a:buNone/>
              <a:defRPr/>
            </a:pPr>
            <a:r>
              <a:rPr sz="2400" b="1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Midjourney</a:t>
            </a:r>
            <a:endParaRPr sz="24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    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Нейросеть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для генерации изображений по текстовому описанию. Подходит для: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создания иллюстраций к историческим темам (например, «Средневековый город», «Битва при Ватерлоо»);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реконструкции исторических артефактов и зданий по их фрагментам;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визуализации воображаемых сцен, связанных с изучаемым периодом. </a:t>
            </a:r>
            <a:endParaRPr sz="2400">
              <a:latin typeface="Times New Roman"/>
              <a:cs typeface="Times New Roman"/>
            </a:endParaRPr>
          </a:p>
          <a:p>
            <a:pPr marL="0" indent="0" algn="ctr">
              <a:buFont typeface="Liberation Sans"/>
              <a:buNone/>
              <a:defRPr/>
            </a:pPr>
            <a:r>
              <a:rPr sz="2400" b="1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Synthesia</a:t>
            </a:r>
            <a:endParaRPr sz="24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    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Сервис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для создания видео с синтезированными персонажами. Можно использовать для: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создания роликов, где исторические личности «рассказывают» о своей эпохе;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подготовки интерактивных заданий, где ученики анализируют выступления виртуальных персонажей.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8520505" name="Заголовок 1"/>
          <p:cNvSpPr>
            <a:spLocks noGrp="1"/>
          </p:cNvSpPr>
          <p:nvPr>
            <p:ph type="title"/>
          </p:nvPr>
        </p:nvSpPr>
        <p:spPr bwMode="auto">
          <a:xfrm>
            <a:off x="583437" y="274638"/>
            <a:ext cx="10998962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Рекомендации по выбору </a:t>
            </a:r>
            <a:r>
              <a:rPr lang="ru-RU" sz="44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нейросети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41814251" name="Объект 2"/>
          <p:cNvSpPr>
            <a:spLocks noGrp="1"/>
          </p:cNvSpPr>
          <p:nvPr>
            <p:ph idx="1"/>
          </p:nvPr>
        </p:nvSpPr>
        <p:spPr bwMode="auto">
          <a:xfrm>
            <a:off x="1747604" y="1124478"/>
            <a:ext cx="9606194" cy="534458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7500" lnSpcReduction="12000"/>
          </a:bodyPr>
          <a:lstStyle/>
          <a:p>
            <a:pPr marL="0" indent="0">
              <a:buFont typeface="Liberation Sans"/>
              <a:buNone/>
              <a:defRPr/>
            </a:pPr>
            <a:endParaRPr/>
          </a:p>
          <a:p>
            <a:pPr marL="0" indent="0">
              <a:buFont typeface="Liberation Sans"/>
              <a:buNone/>
              <a:defRPr/>
            </a:pPr>
            <a:r>
              <a:rPr sz="2700" b="0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При выборе инструмента стоит учитывать:</a:t>
            </a:r>
            <a:endParaRPr sz="27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700" b="0" i="0" u="none">
                <a:solidFill>
                  <a:schemeClr val="tx1"/>
                </a:solidFill>
                <a:latin typeface="Times New Roman"/>
                <a:ea typeface="Liberation Sans"/>
                <a:cs typeface="Times New Roman"/>
              </a:rPr>
              <a:t>Цель использования. Например, для визуализации подойдут Midjourney или Pika, для генерации текстов — ChatGPT или RuGPT, для создания видео — Mootion или Veo 3.</a:t>
            </a:r>
            <a:endParaRPr sz="2700"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700" b="0" i="0" u="none">
                <a:solidFill>
                  <a:schemeClr val="tx1"/>
                </a:solidFill>
                <a:latin typeface="Times New Roman"/>
                <a:ea typeface="Liberation Sans"/>
                <a:cs typeface="Times New Roman"/>
              </a:rPr>
              <a:t>Уровень подготовки учеников. Для </a:t>
            </a:r>
            <a:r>
              <a:rPr lang="ru-RU" sz="2700">
                <a:latin typeface="Times New Roman"/>
                <a:ea typeface="Liberation Sans"/>
                <a:cs typeface="Times New Roman"/>
              </a:rPr>
              <a:t>школьников 5-7 классов</a:t>
            </a:r>
            <a:r>
              <a:rPr sz="2700" b="0" i="0" u="none">
                <a:solidFill>
                  <a:schemeClr val="tx1"/>
                </a:solidFill>
                <a:latin typeface="Times New Roman"/>
                <a:ea typeface="Liberation Sans"/>
                <a:cs typeface="Times New Roman"/>
              </a:rPr>
              <a:t> </a:t>
            </a:r>
            <a:r>
              <a:rPr sz="2700" b="0" i="0" u="none">
                <a:solidFill>
                  <a:schemeClr val="tx1"/>
                </a:solidFill>
                <a:latin typeface="Times New Roman"/>
                <a:ea typeface="Liberation Sans"/>
                <a:cs typeface="Times New Roman"/>
              </a:rPr>
              <a:t>лучше выбирать более простые и интуитивно понятные инструменты.</a:t>
            </a:r>
            <a:endParaRPr sz="2700"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700" b="0" i="0" u="none">
                <a:solidFill>
                  <a:schemeClr val="tx1"/>
                </a:solidFill>
                <a:latin typeface="Times New Roman"/>
                <a:ea typeface="Liberation Sans"/>
                <a:cs typeface="Times New Roman"/>
              </a:rPr>
              <a:t>Технические возможности. Некоторые сервисы требуют регистрации, подписки или доступа к определённым платформам.</a:t>
            </a:r>
            <a:endParaRPr sz="2700" b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700" b="0" i="0" u="none">
                <a:solidFill>
                  <a:schemeClr val="tx1"/>
                </a:solidFill>
                <a:latin typeface="Times New Roman"/>
                <a:ea typeface="Liberation Sans"/>
                <a:cs typeface="Times New Roman"/>
              </a:rPr>
              <a:t>Необходимость проверки фактов. Всегда важно перепроверять информацию, сгенерированную нейросетью, особенно при работе с историческими данными</a:t>
            </a:r>
            <a:r>
              <a:rPr sz="2700" b="0" i="0" u="none">
                <a:solidFill>
                  <a:schemeClr val="tx1"/>
                </a:solidFill>
                <a:latin typeface="Times New Roman"/>
                <a:ea typeface="Liberation Sans"/>
                <a:cs typeface="Times New Roman"/>
              </a:rPr>
              <a:t>.</a:t>
            </a:r>
            <a:endParaRPr sz="2700" b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 b="0">
                <a:solidFill>
                  <a:schemeClr val="tx2"/>
                </a:solidFill>
                <a:latin typeface="Times New Roman"/>
                <a:cs typeface="Times New Roman"/>
              </a:rPr>
              <a:t>Комбинируя разные инструменты, можно сделать уроки истории более увлекательными и эффективными.</a:t>
            </a:r>
            <a:br>
              <a:rPr lang="ru-RU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4800" b="1">
                <a:solidFill>
                  <a:srgbClr val="FF0000"/>
                </a:solidFill>
                <a:latin typeface="Times New Roman"/>
                <a:cs typeface="Times New Roman"/>
              </a:rPr>
              <a:t>Спасибо за внимание!</a:t>
            </a:r>
            <a:endParaRPr lang="ru-RU" sz="48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274638"/>
            <a:ext cx="9998901" cy="9393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  <a:latin typeface="Times New Roman"/>
                <a:cs typeface="Times New Roman"/>
              </a:rPr>
              <a:t>Что такое нейронные сети </a:t>
            </a:r>
            <a:br>
              <a:rPr lang="ru-RU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>
                <a:solidFill>
                  <a:srgbClr val="FF0000"/>
                </a:solidFill>
                <a:latin typeface="Times New Roman"/>
                <a:cs typeface="Times New Roman"/>
              </a:rPr>
              <a:t>и как они работают</a:t>
            </a:r>
            <a:endParaRPr lang="ru-RU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993228" y="1497724"/>
            <a:ext cx="10972800" cy="5360276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sz="3600" b="1">
                <a:solidFill>
                  <a:srgbClr val="FF0000"/>
                </a:solidFill>
                <a:latin typeface="Times New Roman"/>
                <a:cs typeface="Times New Roman"/>
              </a:rPr>
              <a:t>Нейронная сеть</a:t>
            </a:r>
            <a:r>
              <a:rPr lang="ru-RU" sz="3600">
                <a:solidFill>
                  <a:srgbClr val="FF0000"/>
                </a:solidFill>
                <a:latin typeface="Times New Roman"/>
                <a:cs typeface="Times New Roman"/>
              </a:rPr>
              <a:t> (</a:t>
            </a:r>
            <a:r>
              <a:rPr lang="ru-RU" sz="3600">
                <a:latin typeface="Times New Roman"/>
                <a:cs typeface="Times New Roman"/>
              </a:rPr>
              <a:t>также искусственная нейронная сеть, ИНС, или просто </a:t>
            </a:r>
            <a:r>
              <a:rPr lang="ru-RU" sz="3600">
                <a:latin typeface="Times New Roman"/>
                <a:cs typeface="Times New Roman"/>
              </a:rPr>
              <a:t>нейросеть</a:t>
            </a:r>
            <a:r>
              <a:rPr lang="ru-RU" sz="3600">
                <a:latin typeface="Times New Roman"/>
                <a:cs typeface="Times New Roman"/>
              </a:rPr>
              <a:t>) </a:t>
            </a:r>
            <a:r>
              <a:rPr lang="ru-RU" sz="3600">
                <a:solidFill>
                  <a:srgbClr val="FF0000"/>
                </a:solidFill>
                <a:latin typeface="Times New Roman"/>
                <a:cs typeface="Times New Roman"/>
              </a:rPr>
              <a:t>— </a:t>
            </a:r>
            <a:r>
              <a:rPr lang="ru-RU" sz="3600" b="1">
                <a:solidFill>
                  <a:srgbClr val="FF0000"/>
                </a:solidFill>
                <a:latin typeface="Times New Roman"/>
                <a:cs typeface="Times New Roman"/>
              </a:rPr>
              <a:t>математическая модель, построенная по принципу организации нервных сетей</a:t>
            </a:r>
            <a:r>
              <a:rPr lang="ru-RU" sz="3600">
                <a:latin typeface="Times New Roman"/>
                <a:cs typeface="Times New Roman"/>
              </a:rPr>
              <a:t> — </a:t>
            </a:r>
            <a:r>
              <a:rPr lang="ru-RU" sz="3600">
                <a:latin typeface="Times New Roman"/>
                <a:cs typeface="Times New Roman"/>
              </a:rPr>
              <a:t>сетей</a:t>
            </a:r>
            <a:r>
              <a:rPr lang="ru-RU" sz="3600">
                <a:latin typeface="Times New Roman"/>
                <a:cs typeface="Times New Roman"/>
              </a:rPr>
              <a:t> нервных клеток (нейронов) живого организма. </a:t>
            </a:r>
            <a:endParaRPr/>
          </a:p>
          <a:p>
            <a:pPr>
              <a:defRPr/>
            </a:pPr>
            <a:r>
              <a:rPr lang="ru-RU" sz="3600">
                <a:solidFill>
                  <a:srgbClr val="FF0000"/>
                </a:solidFill>
                <a:latin typeface="Times New Roman"/>
                <a:cs typeface="Times New Roman"/>
              </a:rPr>
              <a:t>Нейронные сети </a:t>
            </a:r>
            <a:r>
              <a:rPr lang="ru-RU" sz="3600">
                <a:latin typeface="Times New Roman"/>
                <a:cs typeface="Times New Roman"/>
              </a:rPr>
              <a:t>не программируются в привычном смысле, а </a:t>
            </a:r>
            <a:r>
              <a:rPr lang="ru-RU" sz="3600" b="1">
                <a:solidFill>
                  <a:srgbClr val="FF0000"/>
                </a:solidFill>
                <a:latin typeface="Times New Roman"/>
                <a:cs typeface="Times New Roman"/>
              </a:rPr>
              <a:t>обучаются</a:t>
            </a:r>
            <a:r>
              <a:rPr lang="ru-RU" sz="3600">
                <a:latin typeface="Times New Roman"/>
                <a:cs typeface="Times New Roman"/>
              </a:rPr>
              <a:t> на основе данных и примеров. Они не работают по готовым правилам и алгоритмам, а пишут их сами во время обучения. </a:t>
            </a:r>
            <a:endParaRPr/>
          </a:p>
          <a:p>
            <a:pPr algn="ctr">
              <a:buNone/>
              <a:defRPr/>
            </a:pPr>
            <a:r>
              <a:rPr lang="ru-RU" sz="3600" b="1">
                <a:solidFill>
                  <a:srgbClr val="FF0000"/>
                </a:solidFill>
                <a:latin typeface="Times New Roman"/>
                <a:cs typeface="Times New Roman"/>
              </a:rPr>
              <a:t>Некоторые типы нейронных сетей:</a:t>
            </a:r>
            <a:endParaRPr/>
          </a:p>
          <a:p>
            <a:pPr>
              <a:defRPr/>
            </a:pPr>
            <a:r>
              <a:rPr lang="ru-RU" sz="3600" b="1">
                <a:solidFill>
                  <a:srgbClr val="FF0000"/>
                </a:solidFill>
                <a:latin typeface="Times New Roman"/>
                <a:cs typeface="Times New Roman"/>
              </a:rPr>
              <a:t>Перцептроны</a:t>
            </a:r>
            <a:r>
              <a:rPr lang="ru-RU" sz="360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ru-RU" sz="3600">
                <a:latin typeface="Times New Roman"/>
                <a:cs typeface="Times New Roman"/>
              </a:rPr>
              <a:t>— простые сети для классификации данных, например, распознают цифры на картинках.</a:t>
            </a:r>
            <a:endParaRPr/>
          </a:p>
          <a:p>
            <a:pPr>
              <a:defRPr/>
            </a:pPr>
            <a:r>
              <a:rPr lang="ru-RU" sz="3600" b="1">
                <a:solidFill>
                  <a:srgbClr val="FF0000"/>
                </a:solidFill>
                <a:latin typeface="Times New Roman"/>
                <a:cs typeface="Times New Roman"/>
              </a:rPr>
              <a:t>Свёрточные</a:t>
            </a:r>
            <a:r>
              <a:rPr lang="ru-RU" sz="3600" b="1">
                <a:solidFill>
                  <a:srgbClr val="FF0000"/>
                </a:solidFill>
                <a:latin typeface="Times New Roman"/>
                <a:cs typeface="Times New Roman"/>
              </a:rPr>
              <a:t> сети (CNN)</a:t>
            </a:r>
            <a:r>
              <a:rPr lang="ru-RU" sz="3600">
                <a:latin typeface="Times New Roman"/>
                <a:cs typeface="Times New Roman"/>
              </a:rPr>
              <a:t> — работают с изображениями и видео, находят объекты и паттерны, например распознают лица.</a:t>
            </a:r>
            <a:endParaRPr/>
          </a:p>
          <a:p>
            <a:pPr>
              <a:defRPr/>
            </a:pPr>
            <a:r>
              <a:rPr lang="ru-RU" sz="3600" b="1">
                <a:solidFill>
                  <a:srgbClr val="FF0000"/>
                </a:solidFill>
                <a:latin typeface="Times New Roman"/>
                <a:cs typeface="Times New Roman"/>
              </a:rPr>
              <a:t>Рекуррентные сети (RNN)</a:t>
            </a:r>
            <a:r>
              <a:rPr lang="ru-RU" sz="360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ru-RU" sz="3600">
                <a:latin typeface="Times New Roman"/>
                <a:cs typeface="Times New Roman"/>
              </a:rPr>
              <a:t>— анализируют последовательности, например текст или временные ряды. Используются для перевода, генерации текста и речи.</a:t>
            </a:r>
            <a:endParaRPr/>
          </a:p>
          <a:p>
            <a:pPr>
              <a:defRPr/>
            </a:pPr>
            <a:r>
              <a:rPr lang="ru-RU" sz="3600" b="1">
                <a:solidFill>
                  <a:srgbClr val="FF0000"/>
                </a:solidFill>
                <a:latin typeface="Times New Roman"/>
                <a:cs typeface="Times New Roman"/>
              </a:rPr>
              <a:t>Генеративные сети (GAN)</a:t>
            </a:r>
            <a:r>
              <a:rPr lang="ru-RU" sz="3600">
                <a:latin typeface="Times New Roman"/>
                <a:cs typeface="Times New Roman"/>
              </a:rPr>
              <a:t> — создают новые данные по образцу: картинки, музыку или текст. Состоят из генератора и дискриминатора, которые учатся вместе.</a:t>
            </a:r>
            <a:endParaRPr/>
          </a:p>
          <a:p>
            <a:pPr>
              <a:defRPr/>
            </a:pPr>
            <a:r>
              <a:rPr lang="ru-RU" sz="3600" b="1">
                <a:solidFill>
                  <a:srgbClr val="FF0000"/>
                </a:solidFill>
                <a:latin typeface="Times New Roman"/>
                <a:cs typeface="Times New Roman"/>
              </a:rPr>
              <a:t>Полносвязные</a:t>
            </a:r>
            <a:r>
              <a:rPr lang="ru-RU" sz="3600" b="1">
                <a:solidFill>
                  <a:srgbClr val="FF0000"/>
                </a:solidFill>
                <a:latin typeface="Times New Roman"/>
                <a:cs typeface="Times New Roman"/>
              </a:rPr>
              <a:t> сети</a:t>
            </a:r>
            <a:r>
              <a:rPr lang="ru-RU" sz="360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r>
              <a:rPr lang="ru-RU" sz="3600">
                <a:latin typeface="Times New Roman"/>
                <a:cs typeface="Times New Roman"/>
              </a:rPr>
              <a:t>— когда каждый нейрон соединён с другими. Применяются для прогнозов и анализа числовых данных.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4156127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Зачем использовать ИИ </a:t>
            </a:r>
            <a:br>
              <a:rPr lang="ru-RU" sz="44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</a:br>
            <a:r>
              <a:rPr lang="ru-RU" sz="44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на уроках истории?</a:t>
            </a:r>
            <a:endParaRPr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004533649" name="Объект 2"/>
          <p:cNvSpPr>
            <a:spLocks noGrp="1"/>
          </p:cNvSpPr>
          <p:nvPr>
            <p:ph idx="1"/>
          </p:nvPr>
        </p:nvSpPr>
        <p:spPr bwMode="auto">
          <a:xfrm>
            <a:off x="1939159" y="1600200"/>
            <a:ext cx="9643240" cy="5068613"/>
          </a:xfrm>
        </p:spPr>
        <p:txBody>
          <a:bodyPr>
            <a:normAutofit/>
          </a:bodyPr>
          <a:lstStyle/>
          <a:p>
            <a:pPr marL="0" indent="0">
              <a:buFont typeface="Liberation Sans"/>
              <a:buNone/>
              <a:defRPr/>
            </a:pPr>
            <a:endParaRPr sz="2800"/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Персонализация обучения: адаптация материала под уровень и темп каждого ученика.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Повышение вовлечённости через интерактивные элементы.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Развитие критического мышления: анализ и сопоставление данных.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Оптимизация работы учителя: автоматизация рутинных задач.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Подготовка учеников к жизни в цифровом мире</a:t>
            </a: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2758295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sz="3200" b="1" i="0" u="none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Инструменты ИИ для учителя истории</a:t>
            </a:r>
            <a:endParaRPr sz="32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615739448" name="Объект 2"/>
          <p:cNvSpPr>
            <a:spLocks noGrp="1"/>
          </p:cNvSpPr>
          <p:nvPr>
            <p:ph idx="1"/>
          </p:nvPr>
        </p:nvSpPr>
        <p:spPr bwMode="auto">
          <a:xfrm>
            <a:off x="2112579" y="1434662"/>
            <a:ext cx="9333187" cy="469150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indent="0">
              <a:buFont typeface="Liberation Sans"/>
              <a:buNone/>
              <a:defRPr/>
            </a:pPr>
            <a:r>
              <a:rPr sz="2800" b="0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Список нейросетей и сервисов</a:t>
            </a:r>
            <a:r>
              <a:rPr sz="2800" b="0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:</a:t>
            </a:r>
            <a:endParaRPr lang="ru-RU" sz="2800" b="0" i="0" u="none">
              <a:solidFill>
                <a:srgbClr val="00B0F0"/>
              </a:solidFill>
              <a:latin typeface="Times New Roman"/>
              <a:ea typeface="Liberation Sans"/>
              <a:cs typeface="Times New Roman"/>
            </a:endParaRPr>
          </a:p>
          <a:p>
            <a:pPr marL="0" indent="0">
              <a:buFont typeface="Liberation Sans"/>
              <a:buNone/>
              <a:defRPr/>
            </a:pPr>
            <a:endParaRPr sz="2800" b="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GigaChat — генерация текстов, заданий, объяснений.</a:t>
            </a:r>
            <a:endParaRPr sz="28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«Шедеврум» — создание иллюстраций и коротких видео по историческим </a:t>
            </a: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темам</a:t>
            </a:r>
            <a:r>
              <a:rPr lang="ru-RU"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 (видео: Кутузов делает осмотр войск перед сражением)</a:t>
            </a:r>
            <a:endParaRPr sz="28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Fusion Brain («Кандинский») — генерация изображений и анимаций.</a:t>
            </a:r>
            <a:endParaRPr sz="28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«Ассистент преподавателя» от Сбера — идеи для уроков, тесты, образовательные планы.</a:t>
            </a:r>
            <a:endParaRPr sz="28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latin typeface="Times New Roman"/>
                <a:ea typeface="Liberation Sans"/>
                <a:cs typeface="Times New Roman"/>
              </a:rPr>
              <a:t>UltraText </a:t>
            </a: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— составление викторин, диалогов, проблемных задач.</a:t>
            </a:r>
            <a:b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</a:br>
            <a:endParaRPr sz="2800" b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400" b="0">
                <a:solidFill>
                  <a:srgbClr val="FF0000"/>
                </a:solidFill>
                <a:latin typeface="Times New Roman"/>
                <a:cs typeface="Times New Roman"/>
              </a:rPr>
              <a:t>Задание</a:t>
            </a:r>
            <a:r>
              <a:rPr lang="ru-RU" sz="2400" b="0" i="1"/>
              <a:t> </a:t>
            </a:r>
            <a:r>
              <a:rPr lang="ru-RU" sz="2400" b="0" i="1">
                <a:latin typeface="Times New Roman"/>
                <a:cs typeface="Times New Roman"/>
              </a:rPr>
              <a:t>(</a:t>
            </a:r>
            <a:r>
              <a:rPr lang="ru-RU" sz="2400" b="0" i="1">
                <a:latin typeface="Times New Roman"/>
                <a:cs typeface="Times New Roman"/>
              </a:rPr>
              <a:t>промт</a:t>
            </a:r>
            <a:r>
              <a:rPr lang="ru-RU" sz="2400" b="0" i="1">
                <a:latin typeface="Times New Roman"/>
                <a:cs typeface="Times New Roman"/>
              </a:rPr>
              <a:t> </a:t>
            </a:r>
            <a:r>
              <a:rPr lang="ru-RU" sz="2400" b="0" i="1">
                <a:latin typeface="Times New Roman"/>
                <a:cs typeface="Times New Roman"/>
              </a:rPr>
              <a:t>- </a:t>
            </a:r>
            <a:r>
              <a:rPr lang="ru-RU" sz="2400" b="0" i="1">
                <a:latin typeface="Times New Roman"/>
                <a:cs typeface="Times New Roman"/>
              </a:rPr>
              <a:t>запрос, </a:t>
            </a:r>
            <a:r>
              <a:rPr lang="ru-RU" sz="2400" b="0" i="1">
                <a:latin typeface="Times New Roman"/>
                <a:cs typeface="Times New Roman"/>
              </a:rPr>
              <a:t>ключевик</a:t>
            </a:r>
            <a:r>
              <a:rPr lang="ru-RU" sz="2400" b="0" i="1">
                <a:latin typeface="Times New Roman"/>
                <a:cs typeface="Times New Roman"/>
              </a:rPr>
              <a:t>, опираясь на который ИИ выдаст нам </a:t>
            </a:r>
            <a:r>
              <a:rPr lang="ru-RU" sz="2400" b="0" i="1">
                <a:latin typeface="Times New Roman"/>
                <a:cs typeface="Times New Roman"/>
              </a:rPr>
              <a:t>желаемое)</a:t>
            </a:r>
            <a:r>
              <a:rPr lang="en-US" sz="2400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400" b="0">
                <a:solidFill>
                  <a:srgbClr val="FF0000"/>
                </a:solidFill>
                <a:latin typeface="Times New Roman"/>
                <a:cs typeface="Times New Roman"/>
              </a:rPr>
              <a:t>для </a:t>
            </a:r>
            <a:r>
              <a:rPr lang="en-US" sz="2400">
                <a:solidFill>
                  <a:srgbClr val="FF0000"/>
                </a:solidFill>
                <a:latin typeface="Times New Roman"/>
                <a:cs typeface="Times New Roman"/>
              </a:rPr>
              <a:t>UltraText</a:t>
            </a:r>
            <a:r>
              <a:rPr lang="ru-RU" sz="240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lang="ru-RU" sz="2400" b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br>
              <a:rPr lang="ru-RU" sz="2400" b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400" b="0">
                <a:solidFill>
                  <a:srgbClr val="FF0000"/>
                </a:solidFill>
                <a:latin typeface="Times New Roman"/>
                <a:cs typeface="Times New Roman"/>
              </a:rPr>
              <a:t>составить вопросы </a:t>
            </a:r>
            <a:r>
              <a:rPr lang="ru-RU" sz="2400" b="0">
                <a:solidFill>
                  <a:srgbClr val="FF0000"/>
                </a:solidFill>
                <a:latin typeface="Times New Roman"/>
                <a:cs typeface="Times New Roman"/>
              </a:rPr>
              <a:t>для викторины на тему </a:t>
            </a:r>
            <a:r>
              <a:rPr lang="ru-RU" sz="2400" b="0">
                <a:solidFill>
                  <a:srgbClr val="FF0000"/>
                </a:solidFill>
                <a:latin typeface="Times New Roman"/>
                <a:cs typeface="Times New Roman"/>
              </a:rPr>
              <a:t>Отечественная </a:t>
            </a:r>
            <a:r>
              <a:rPr lang="ru-RU" sz="2400" b="0">
                <a:solidFill>
                  <a:srgbClr val="FF0000"/>
                </a:solidFill>
                <a:latin typeface="Times New Roman"/>
                <a:cs typeface="Times New Roman"/>
              </a:rPr>
              <a:t>война 1812 </a:t>
            </a:r>
            <a:r>
              <a:rPr lang="ru-RU" sz="2400" b="0">
                <a:solidFill>
                  <a:srgbClr val="FF0000"/>
                </a:solidFill>
                <a:latin typeface="Times New Roman"/>
                <a:cs typeface="Times New Roman"/>
              </a:rPr>
              <a:t>года</a:t>
            </a:r>
            <a:br>
              <a:rPr lang="ru-RU" sz="2400" b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400" b="0">
                <a:solidFill>
                  <a:srgbClr val="FF0000"/>
                </a:solidFill>
                <a:latin typeface="Times New Roman"/>
                <a:cs typeface="Times New Roman"/>
              </a:rPr>
              <a:t>Выбор: творческий текст.</a:t>
            </a:r>
            <a:endParaRPr lang="ru-RU" sz="2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1583497" y="1600200"/>
            <a:ext cx="9998901" cy="5005551"/>
          </a:xfrm>
        </p:spPr>
        <p:txBody>
          <a:bodyPr>
            <a:normAutofit fontScale="62500" lnSpcReduction="20000"/>
          </a:bodyPr>
          <a:lstStyle/>
          <a:p>
            <a:pPr>
              <a:buNone/>
              <a:defRPr/>
            </a:pPr>
            <a:r>
              <a:rPr lang="ru-RU" b="1">
                <a:latin typeface="Times New Roman"/>
                <a:cs typeface="Times New Roman"/>
              </a:rPr>
              <a:t> Викторина «Герои Отечественной войны 1812 года»</a:t>
            </a:r>
            <a:endParaRPr/>
          </a:p>
          <a:p>
            <a:pPr>
              <a:buNone/>
              <a:defRPr/>
            </a:pPr>
            <a:r>
              <a:rPr lang="ru-RU">
                <a:latin typeface="Times New Roman"/>
                <a:cs typeface="Times New Roman"/>
              </a:rPr>
              <a:t>       На </a:t>
            </a:r>
            <a:r>
              <a:rPr lang="ru-RU">
                <a:latin typeface="Times New Roman"/>
                <a:cs typeface="Times New Roman"/>
              </a:rPr>
              <a:t>ратной ниве 1812 года, где воздух был пропитан порохом и славой, развернулась битва, которая навсегда вписала свои страницы в летопись российской мощи. Сегодня мы отправимся в самое сердце тех грозных лет, чтобы проверить свои знания о героях, событиях и несломленном духе русского народа. Готовы ли вы встретиться лицом к лицу с эхом великой </a:t>
            </a:r>
            <a:r>
              <a:rPr lang="ru-RU">
                <a:latin typeface="Times New Roman"/>
                <a:cs typeface="Times New Roman"/>
              </a:rPr>
              <a:t>войны?</a:t>
            </a:r>
            <a:endParaRPr lang="ru-RU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b="1">
                <a:latin typeface="Times New Roman"/>
                <a:cs typeface="Times New Roman"/>
              </a:rPr>
              <a:t>Раздел I. Стратегические </a:t>
            </a:r>
            <a:r>
              <a:rPr lang="ru-RU" b="1">
                <a:latin typeface="Times New Roman"/>
                <a:cs typeface="Times New Roman"/>
              </a:rPr>
              <a:t>Маневры </a:t>
            </a:r>
            <a:r>
              <a:rPr lang="ru-RU" b="1">
                <a:latin typeface="Times New Roman"/>
                <a:cs typeface="Times New Roman"/>
              </a:rPr>
              <a:t>и Воинские Свершения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i="1">
                <a:latin typeface="Times New Roman"/>
                <a:cs typeface="Times New Roman"/>
              </a:rPr>
              <a:t>«</a:t>
            </a:r>
            <a:r>
              <a:rPr lang="ru-RU" i="1">
                <a:latin typeface="Times New Roman"/>
                <a:cs typeface="Times New Roman"/>
              </a:rPr>
              <a:t>Бежать – значит победить»,</a:t>
            </a:r>
            <a:r>
              <a:rPr lang="ru-RU">
                <a:latin typeface="Times New Roman"/>
                <a:cs typeface="Times New Roman"/>
              </a:rPr>
              <a:t> – эта мудрость, хоть и не прямая цитата, отражала суть стратегического отступления, призванного сохранить силы для решающего удара.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Какое сражение, по мнению многих историков, стало переломным моментом войны, кровавой купелью, в которой французская армия потеряла значительную часть своего боевого духа и численности? Это было не просто поле битвы, а настоящий ад, где </a:t>
            </a:r>
            <a:r>
              <a:rPr lang="ru-RU" i="1">
                <a:latin typeface="Times New Roman"/>
                <a:cs typeface="Times New Roman"/>
              </a:rPr>
              <a:t>«земля стонала под копытами конницы, а небо плакало дождем из ядер»</a:t>
            </a:r>
            <a:r>
              <a:rPr lang="ru-RU">
                <a:latin typeface="Times New Roman"/>
                <a:cs typeface="Times New Roman"/>
              </a:rPr>
              <a:t>.</a:t>
            </a:r>
            <a:endParaRPr/>
          </a:p>
          <a:p>
            <a:pPr>
              <a:buNone/>
              <a:defRPr/>
            </a:pPr>
            <a:r>
              <a:rPr lang="ru-RU" b="1">
                <a:latin typeface="Times New Roman"/>
                <a:cs typeface="Times New Roman"/>
              </a:rPr>
              <a:t>Раздел </a:t>
            </a:r>
            <a:r>
              <a:rPr lang="ru-RU" b="1">
                <a:latin typeface="Times New Roman"/>
                <a:cs typeface="Times New Roman"/>
              </a:rPr>
              <a:t>II. Лица Героизма и Неугасимая Память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Вспомните имя героя, чья отвага под Бородино, где он, </a:t>
            </a:r>
            <a:r>
              <a:rPr lang="ru-RU" i="1">
                <a:latin typeface="Times New Roman"/>
                <a:cs typeface="Times New Roman"/>
              </a:rPr>
              <a:t>«словно лев, защищал каждый курган»,</a:t>
            </a:r>
            <a:r>
              <a:rPr lang="ru-RU">
                <a:latin typeface="Times New Roman"/>
                <a:cs typeface="Times New Roman"/>
              </a:rPr>
              <a:t> стала легендой. Его смерть на поле брани лишь вознесла его в ранг вечных героев.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Эти </a:t>
            </a:r>
            <a:r>
              <a:rPr lang="ru-RU">
                <a:latin typeface="Times New Roman"/>
                <a:cs typeface="Times New Roman"/>
              </a:rPr>
              <a:t>воины леса, </a:t>
            </a:r>
            <a:r>
              <a:rPr lang="ru-RU" i="1">
                <a:latin typeface="Times New Roman"/>
                <a:cs typeface="Times New Roman"/>
              </a:rPr>
              <a:t>«стремительные, как молния, и беспощадные, как сама судьба»</a:t>
            </a:r>
            <a:r>
              <a:rPr lang="ru-RU">
                <a:latin typeface="Times New Roman"/>
                <a:cs typeface="Times New Roman"/>
              </a:rPr>
              <a:t>, стали грозой для французских фуражиров и обозов.</a:t>
            </a:r>
            <a:endParaRPr/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5175058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274638"/>
            <a:ext cx="9998901" cy="144515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Визуализация исторических событий</a:t>
            </a:r>
            <a:endParaRPr sz="4400">
              <a:latin typeface="Times New Roman"/>
              <a:cs typeface="Times New Roman"/>
            </a:endParaRPr>
          </a:p>
          <a:p>
            <a:pPr>
              <a:defRPr/>
            </a:pPr>
            <a:endParaRPr>
              <a:latin typeface="Times New Roman"/>
              <a:cs typeface="Times New Roman"/>
            </a:endParaRPr>
          </a:p>
        </p:txBody>
      </p:sp>
      <p:sp>
        <p:nvSpPr>
          <p:cNvPr id="114295384" name="Объект 2"/>
          <p:cNvSpPr>
            <a:spLocks noGrp="1"/>
          </p:cNvSpPr>
          <p:nvPr>
            <p:ph idx="1"/>
          </p:nvPr>
        </p:nvSpPr>
        <p:spPr bwMode="auto">
          <a:xfrm>
            <a:off x="1583499" y="1545022"/>
            <a:ext cx="6835288" cy="4581142"/>
          </a:xfrm>
        </p:spPr>
        <p:txBody>
          <a:bodyPr>
            <a:noAutofit/>
          </a:bodyPr>
          <a:lstStyle/>
          <a:p>
            <a:pPr marL="0" indent="0">
              <a:buFont typeface="Liberation Sans"/>
              <a:buNone/>
              <a:defRPr/>
            </a:pPr>
            <a:r>
              <a:rPr sz="2400" b="1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Примеры использования</a:t>
            </a:r>
            <a:r>
              <a:rPr sz="2400" b="1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:</a:t>
            </a:r>
            <a:endParaRPr lang="ru-RU" sz="2400" b="1" i="0" u="none">
              <a:solidFill>
                <a:srgbClr val="00B0F0"/>
              </a:solidFill>
              <a:latin typeface="Times New Roman"/>
              <a:ea typeface="Liberation Sans"/>
              <a:cs typeface="Times New Roman"/>
            </a:endParaRPr>
          </a:p>
          <a:p>
            <a:pPr marL="0" indent="0">
              <a:buFont typeface="Liberation Sans"/>
              <a:buNone/>
              <a:defRPr/>
            </a:pPr>
            <a:endParaRPr sz="24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Иллюстрации: строительство пирамид, битва при Ватерлоо.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Анимации: развитие торговых путей, осада крепости.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Виртуальные экскурсии: средневековый замок, Древний Рим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.</a:t>
            </a:r>
            <a:endParaRPr lang="ru-RU" sz="2400" b="0" i="0" u="none">
              <a:solidFill>
                <a:srgbClr val="000000"/>
              </a:solidFill>
              <a:latin typeface="Times New Roman"/>
              <a:ea typeface="Liberation Sans"/>
              <a:cs typeface="Times New Roman"/>
            </a:endParaRPr>
          </a:p>
          <a:p>
            <a:pPr>
              <a:buNone/>
              <a:defRPr/>
            </a:pPr>
            <a:b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</a:br>
            <a: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Промпт для нейросети: «Создай изображение средневекового Парижа, вид с высоты, стиль акварель, 14 век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».</a:t>
            </a:r>
            <a:r>
              <a:rPr lang="en-US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sz="2400">
                <a:solidFill>
                  <a:srgbClr val="000000"/>
                </a:solidFill>
                <a:latin typeface="Times New Roman"/>
                <a:cs typeface="Times New Roman"/>
              </a:rPr>
              <a:t>GigaChat</a:t>
            </a:r>
            <a: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b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</a:b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Picture 2" descr="D:\Desktop\i (2)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372777" y="2033752"/>
            <a:ext cx="3509086" cy="35090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0075490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Интерактивные задания и викторины</a:t>
            </a:r>
            <a:endParaRPr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2107186892" name="Объект 2"/>
          <p:cNvSpPr>
            <a:spLocks noGrp="1"/>
          </p:cNvSpPr>
          <p:nvPr>
            <p:ph idx="1"/>
          </p:nvPr>
        </p:nvSpPr>
        <p:spPr bwMode="auto">
          <a:xfrm>
            <a:off x="2380593" y="1600201"/>
            <a:ext cx="9201806" cy="4525962"/>
          </a:xfrm>
        </p:spPr>
        <p:txBody>
          <a:bodyPr>
            <a:normAutofit/>
          </a:bodyPr>
          <a:lstStyle/>
          <a:p>
            <a:pPr marL="0" indent="0">
              <a:buFont typeface="Liberation Sans"/>
              <a:buNone/>
              <a:defRPr/>
            </a:pPr>
            <a:r>
              <a:rPr sz="2800" b="1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Варианты заданий:</a:t>
            </a:r>
            <a:endParaRPr sz="28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Тесты с автоматической проверкой.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Викторины по датам, личностям, событиям.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Проблемные задачи: «Разгадай тайну Руси X века по письму Святослава».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Хронологические пазлы: расставь события в правильном порядке.</a:t>
            </a:r>
            <a:b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</a:br>
            <a:b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</a:b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6612458" name="Заголовок 1"/>
          <p:cNvSpPr>
            <a:spLocks noGrp="1"/>
          </p:cNvSpPr>
          <p:nvPr>
            <p:ph type="title"/>
          </p:nvPr>
        </p:nvSpPr>
        <p:spPr bwMode="auto">
          <a:xfrm>
            <a:off x="2033752" y="567558"/>
            <a:ext cx="5407572" cy="10405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Исторические диалоги </a:t>
            </a:r>
            <a:r>
              <a:rPr lang="ru-RU" sz="36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и</a:t>
            </a:r>
            <a:r>
              <a:rPr lang="ru-RU" sz="360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 </a:t>
            </a:r>
            <a:r>
              <a:rPr lang="ru-RU" sz="36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ролевые </a:t>
            </a:r>
            <a:r>
              <a:rPr lang="ru-RU" sz="36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игры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217512718" name="Объект 2"/>
          <p:cNvSpPr>
            <a:spLocks noGrp="1"/>
          </p:cNvSpPr>
          <p:nvPr>
            <p:ph idx="1"/>
          </p:nvPr>
        </p:nvSpPr>
        <p:spPr bwMode="auto">
          <a:xfrm>
            <a:off x="1639613" y="1702675"/>
            <a:ext cx="6306207" cy="4745422"/>
          </a:xfrm>
        </p:spPr>
        <p:txBody>
          <a:bodyPr>
            <a:noAutofit/>
          </a:bodyPr>
          <a:lstStyle/>
          <a:p>
            <a:pPr marL="0" indent="0">
              <a:buFont typeface="Liberation Sans"/>
              <a:buNone/>
              <a:defRPr/>
            </a:pPr>
            <a:r>
              <a:rPr sz="2400" b="1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Как </a:t>
            </a:r>
            <a:r>
              <a:rPr sz="2400" b="1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это работает</a:t>
            </a:r>
            <a:r>
              <a:rPr sz="2400" b="1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:</a:t>
            </a:r>
            <a:endParaRPr lang="ru-RU" sz="2400" b="1" i="0" u="none">
              <a:solidFill>
                <a:srgbClr val="00B0F0"/>
              </a:solidFill>
              <a:latin typeface="Times New Roman"/>
              <a:ea typeface="Liberation Sans"/>
              <a:cs typeface="Times New Roman"/>
            </a:endParaRPr>
          </a:p>
          <a:p>
            <a:pPr marL="0" indent="0">
              <a:buFont typeface="Liberation Sans"/>
              <a:buNone/>
              <a:defRPr/>
            </a:pPr>
            <a:endParaRPr sz="24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Учитель задаёт промпт: «Напиши диалог между князем Владимиром и византийским послом о принятии христианства».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Нейросеть генерирует текст с исторической стилистикой.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Ученики разыгрывают диалог или анализируют его.</a:t>
            </a:r>
            <a:br>
              <a:rPr sz="24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</a:br>
            <a:r>
              <a:rPr sz="2400" b="0" i="0" u="none">
                <a:latin typeface="Times New Roman"/>
                <a:ea typeface="Liberation Sans"/>
                <a:cs typeface="Times New Roman"/>
              </a:rPr>
              <a:t>Польза</a:t>
            </a:r>
            <a:r>
              <a:rPr sz="2400" b="0" i="0" u="none">
                <a:latin typeface="Times New Roman"/>
                <a:ea typeface="Liberation Sans"/>
                <a:cs typeface="Times New Roman"/>
              </a:rPr>
              <a:t>: развитие эмпатии, понимание мотивов исторических личностей, практика устной речи</a:t>
            </a:r>
            <a:r>
              <a:rPr sz="2400" b="0" i="0" u="none">
                <a:latin typeface="Times New Roman"/>
                <a:ea typeface="Liberation Sans"/>
                <a:cs typeface="Times New Roman"/>
              </a:rPr>
              <a:t>.</a:t>
            </a:r>
            <a:r>
              <a:rPr lang="ru-RU" sz="2400" b="0" i="0" u="none">
                <a:latin typeface="Times New Roman"/>
                <a:ea typeface="Liberation Sans"/>
                <a:cs typeface="Times New Roman"/>
              </a:rPr>
              <a:t> </a:t>
            </a:r>
            <a:br>
              <a:rPr sz="2400" b="0" i="0" u="none">
                <a:latin typeface="Times New Roman"/>
                <a:ea typeface="Liberation Sans"/>
                <a:cs typeface="Times New Roman"/>
              </a:rPr>
            </a:br>
            <a:endParaRPr sz="2400" b="0" i="0" u="none">
              <a:latin typeface="Times New Roman"/>
              <a:ea typeface="Liberation Sans"/>
              <a:cs typeface="Times New Roman"/>
            </a:endParaRPr>
          </a:p>
        </p:txBody>
      </p:sp>
      <p:pic>
        <p:nvPicPr>
          <p:cNvPr id="4" name="Picture 2" descr="D:\Desktop\i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008883" y="1525044"/>
            <a:ext cx="3468413" cy="52026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7535916" y="504497"/>
            <a:ext cx="4445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C00000"/>
                </a:solidFill>
                <a:latin typeface="Times New Roman"/>
                <a:cs typeface="Times New Roman"/>
              </a:rPr>
              <a:t>Пример диалога между Наполеоном и Кутузовым в стиле комикса — с короткими репликами.</a:t>
            </a:r>
            <a:r>
              <a:rPr lang="en-US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/>
                <a:cs typeface="Times New Roman"/>
              </a:rPr>
              <a:t>(GPT)</a:t>
            </a:r>
            <a:endParaRPr lang="ru-RU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3033260" name="Заголовок 1"/>
          <p:cNvSpPr>
            <a:spLocks noGrp="1"/>
          </p:cNvSpPr>
          <p:nvPr>
            <p:ph type="title"/>
          </p:nvPr>
        </p:nvSpPr>
        <p:spPr bwMode="auto">
          <a:xfrm>
            <a:off x="768645" y="274638"/>
            <a:ext cx="10813754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 </a:t>
            </a:r>
            <a:r>
              <a:rPr lang="ru-RU" sz="44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Анализ источников и </a:t>
            </a:r>
            <a:br>
              <a:rPr lang="ru-RU" sz="44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</a:br>
            <a:r>
              <a:rPr lang="ru-RU" sz="4400" b="1" i="0" u="none" strike="noStrike" cap="none" spc="0">
                <a:solidFill>
                  <a:srgbClr val="C00000"/>
                </a:solidFill>
                <a:latin typeface="Times New Roman"/>
                <a:ea typeface="Liberation Sans"/>
                <a:cs typeface="Times New Roman"/>
              </a:rPr>
              <a:t>моделирование процессов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837263419" name="Объект 2"/>
          <p:cNvSpPr>
            <a:spLocks noGrp="1"/>
          </p:cNvSpPr>
          <p:nvPr>
            <p:ph idx="1"/>
          </p:nvPr>
        </p:nvSpPr>
        <p:spPr bwMode="auto">
          <a:xfrm>
            <a:off x="1813034" y="1600201"/>
            <a:ext cx="9769365" cy="4525962"/>
          </a:xfrm>
        </p:spPr>
        <p:txBody>
          <a:bodyPr>
            <a:noAutofit/>
          </a:bodyPr>
          <a:lstStyle/>
          <a:p>
            <a:pPr marL="0" indent="0">
              <a:buFont typeface="Liberation Sans"/>
              <a:buNone/>
              <a:defRPr/>
            </a:pPr>
            <a:r>
              <a:rPr sz="2800" b="1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Возможности ИИ</a:t>
            </a:r>
            <a:r>
              <a:rPr sz="2800" b="1" i="0" u="none">
                <a:solidFill>
                  <a:srgbClr val="00B0F0"/>
                </a:solidFill>
                <a:latin typeface="Times New Roman"/>
                <a:ea typeface="Liberation Sans"/>
                <a:cs typeface="Times New Roman"/>
              </a:rPr>
              <a:t>:</a:t>
            </a:r>
            <a:endParaRPr lang="ru-RU" sz="2800" b="1" i="0" u="none">
              <a:solidFill>
                <a:srgbClr val="00B0F0"/>
              </a:solidFill>
              <a:latin typeface="Times New Roman"/>
              <a:ea typeface="Liberation Sans"/>
              <a:cs typeface="Times New Roman"/>
            </a:endParaRPr>
          </a:p>
          <a:p>
            <a:pPr marL="0" indent="0">
              <a:buFont typeface="Liberation Sans"/>
              <a:buNone/>
              <a:defRPr/>
            </a:pP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Упрощение сложных текстов (средневековые хроники, законы).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Создание сравнительных таблиц (Реформация в Англии и Германии).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Симуляции: «Как изменение климата повлияло на миграции народов?»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  <a:t>Визуализация данных: графики населения, торговли, войн.</a:t>
            </a:r>
            <a:br>
              <a:rPr sz="2800" b="0" i="0" u="none">
                <a:solidFill>
                  <a:srgbClr val="000000"/>
                </a:solidFill>
                <a:latin typeface="Times New Roman"/>
                <a:ea typeface="Liberation Sans"/>
                <a:cs typeface="Times New Roman"/>
              </a:rPr>
            </a:br>
            <a:endParaRPr sz="2800" b="0" i="0" u="none">
              <a:solidFill>
                <a:srgbClr val="000000"/>
              </a:solidFill>
              <a:latin typeface="Times New Roman"/>
              <a:ea typeface="Liberation Sans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or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Liberation Sans"/>
        <a:ea typeface="Liberation Sans"/>
        <a:cs typeface="Liberation Sans"/>
      </a:majorFont>
      <a:minorFont>
        <a:latin typeface="Liberation Sans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Р7-Офис/2025.4.1.1604</Application>
  <DocSecurity>0</DocSecurity>
  <PresentationFormat>Произвольный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ИИ на уроках истории</dc:title>
  <dc:subject/>
  <dc:creator/>
  <cp:keywords/>
  <dc:description/>
  <dc:identifier/>
  <dc:language/>
  <cp:lastModifiedBy>Учитель</cp:lastModifiedBy>
  <cp:revision>26</cp:revision>
  <dcterms:modified xsi:type="dcterms:W3CDTF">2026-04-01T07:44:29Z</dcterms:modified>
  <cp:category/>
  <cp:contentStatus/>
  <cp:version/>
</cp:coreProperties>
</file>