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2"/>
  </p:notesMasterIdLst>
  <p:sldIdLst>
    <p:sldId id="256" r:id="rId2"/>
    <p:sldId id="268" r:id="rId3"/>
    <p:sldId id="263" r:id="rId4"/>
    <p:sldId id="269" r:id="rId5"/>
    <p:sldId id="274" r:id="rId6"/>
    <p:sldId id="275" r:id="rId7"/>
    <p:sldId id="264" r:id="rId8"/>
    <p:sldId id="259" r:id="rId9"/>
    <p:sldId id="27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6064-3BC3-4207-89C5-6DDD1106B84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8934-B9BF-46A2-9141-259580C0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78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27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40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6329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3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19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70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15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00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43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83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3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4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2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15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74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283301-3FFE-4B3C-8EE7-9887878AE15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A70593-ED77-4A1D-9678-45A55C84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2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8571" y="1122363"/>
            <a:ext cx="6522097" cy="180744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учению появляется  только тогда, когда есть вдохновение, рождающееся от успеха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сделать урок интересным: от занимательности к мотивации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Л.Н.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Родуман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8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Приёмы: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9843" y="1427584"/>
            <a:ext cx="6976883" cy="51830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«Привлекательная цель».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Ставится перед учащимися простая, понятная и привлекательная цель, при достижении которой они волей-неволей выполняют и то учебное действие, которое планирует учитель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«Оратор».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1 минуту убедите своего собеседника в том, что изучение этой темы просто необходимо.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«Автор». 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вы были автором учебника, как бы вы объяснили ученикам необходимость изучения этой темы?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«Профи».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Исходя из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будущей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объясни, зачем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изучение этой темы?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«Кумир»   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карточках раздать «кумиров по жизни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Пофантазируйте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каким образом они бы доказали вам необходимость изучения этой темы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esktop\image-15-02-21-07-59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369" y="1776120"/>
            <a:ext cx="4297891" cy="311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5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373" y="872198"/>
            <a:ext cx="9666547" cy="22086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успеху начинается с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мотивации!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954215"/>
            <a:ext cx="8689976" cy="2303585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важнейший компонент структуры учебной деятельности, а для личности выработанная внутренняя мотивация есть основной критерий ее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заключается в том, что ребенок получает «удовольствие от самой деятельности, значимости для личности непосредственного ее результата»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Б.И. Додонов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7315200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словия для развития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познавательного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обучения, при которой учащийся вовлекается в процесс самостоятельного поиска и “открытия” новых знаний.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группах и парах.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ИКТ 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учащимся нужности, важности, целесообразности изучения предмета в целом и отдельных его разделов.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новый материал связан с усвоенными ранее знаниями, тем он интереснее для учащихся.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должно быть трудным, но посильным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чаще проверяется и оценивается работа учащегося, тем интереснее ему работать.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Позитивная психологическая атмосфера урока.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должны создаваться возможности для творчества.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 уроке ситуации успеха для учащихся.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Desktop\image-27-12-22-08-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776" y="4695718"/>
            <a:ext cx="3638273" cy="1993470"/>
          </a:xfrm>
          <a:prstGeom prst="rect">
            <a:avLst/>
          </a:prstGeom>
          <a:noFill/>
        </p:spPr>
      </p:pic>
      <p:pic>
        <p:nvPicPr>
          <p:cNvPr id="4" name="Picture 3" descr="D:\Desktop\image-27-12-22-08-51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326" y="2528150"/>
            <a:ext cx="3613212" cy="2024904"/>
          </a:xfrm>
          <a:prstGeom prst="rect">
            <a:avLst/>
          </a:prstGeom>
          <a:noFill/>
        </p:spPr>
      </p:pic>
      <p:pic>
        <p:nvPicPr>
          <p:cNvPr id="5" name="Picture 3" descr="D:\Desktop\image-27-12-22-08-51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443" y="370339"/>
            <a:ext cx="3745523" cy="206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14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962" y="942535"/>
            <a:ext cx="5795889" cy="5669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развития познавательного интереса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Выстраивание вокруг учебного материала игрового сюжета.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Использование занимательного материала.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Подбор яркого, образного, занимательного учебного материала в сочетании с учебными заданиями создает в классе атмосферу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заинтересованности.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Метод создания ситуаций творческого поиска.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0129" y="365760"/>
            <a:ext cx="6485205" cy="18147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«Мотивация - это искра, которая зажигает факел познания» А.Н.Иоффе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2" descr="D:\кафедра\к проекту  волонтеры2022\IMG_3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8383" y="2855741"/>
            <a:ext cx="2568178" cy="342423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846" y="2465437"/>
            <a:ext cx="256817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86" y="618517"/>
            <a:ext cx="8567226" cy="15961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Подходы, благодаря которым может активироваться познавательная деятельность ученика: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45587" y="2194560"/>
            <a:ext cx="6147581" cy="448759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Изучение фактов (историческая информация, пример из жизни, факты из жизни «замечательных» людей);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Использование иллюстраций и демонстрационных средств (документальное, художественное кино; вещественные источники);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 на уроке (ситуации неожиданности, проблемные задачи, опережающие задания); </a:t>
            </a:r>
          </a:p>
          <a:p>
            <a:endParaRPr lang="ru-RU" dirty="0"/>
          </a:p>
        </p:txBody>
      </p:sp>
      <p:pic>
        <p:nvPicPr>
          <p:cNvPr id="4" name="Picture 3" descr="D:\Desktop\IMG_3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670" y="4192174"/>
            <a:ext cx="3608812" cy="236337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3663" y="268532"/>
            <a:ext cx="2615690" cy="35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Подходы, благодаря которым может активироваться познавательная деятельность ученика: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0166" y="2039815"/>
            <a:ext cx="6231988" cy="461420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индивидуальной и групповой форм работы на уроке, ролевой, деловой игр ( урока-турнира, урока-диспута, урока КВН, урока-суда, игры «Умники и умницы», игры-путешествия, уроков фантазирования, уроков сказок, уроков в школе будущего.);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нетрадиционных уроков (круглых столов, аукционов знаний,  уроков выставок, уроков-аукционов, пресс-конференций).</a:t>
            </a:r>
          </a:p>
          <a:p>
            <a:endParaRPr lang="ru-RU" dirty="0"/>
          </a:p>
        </p:txBody>
      </p:sp>
      <p:pic>
        <p:nvPicPr>
          <p:cNvPr id="4" name="Picture 3" descr="D:\Desktop\IMG_2473-30-05-19-10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456" y="4330506"/>
            <a:ext cx="3629465" cy="2267242"/>
          </a:xfrm>
          <a:prstGeom prst="rect">
            <a:avLst/>
          </a:prstGeom>
          <a:noFill/>
        </p:spPr>
      </p:pic>
      <p:pic>
        <p:nvPicPr>
          <p:cNvPr id="5" name="Picture 2" descr="D:\Desktop\image-15-02-21-07-59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9430" y="1871003"/>
            <a:ext cx="3256201" cy="236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43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сделать урок интересным?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814" y="974362"/>
            <a:ext cx="6453611" cy="58836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«Дидактические игры»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специально созданные ситуации, моделирующие реальность, из которых учащимся предлагается найти выход. Главное назначение данного метода - стимулировать познавательный процесс.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«Соревнование»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метод, при котором естественная потребность учащихся к соперничеству направляется на воспитание нужных человеку и обществу свойств.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проектов.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процессе обучения особое место занимает проектная деятельность, в основе которой лежит развитие познавательных навыков учащихся, умений самостоятельно конструировать свои знания, ориентироваться в информационном пространстве, развивать творческое мышление, умение увидеть и решить проблему, а также направлено на обучение детей приемам совместной деятельности в ходе проектов.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создания проблемной ситуации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Сущность её в том, чтобы «не вводить знания в готовом виде. Даже если нет никакой возможности повести учащихся к открытию нового, всегда есть возможность создать ситуацию поиска…».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мотивировать учащихся к учебному процессу, нужно изучение новой темы начинать в необычной форме.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esktop\IMG_3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095" y="1012873"/>
            <a:ext cx="3363305" cy="2473167"/>
          </a:xfrm>
          <a:prstGeom prst="rect">
            <a:avLst/>
          </a:prstGeom>
          <a:noFill/>
        </p:spPr>
      </p:pic>
      <p:pic>
        <p:nvPicPr>
          <p:cNvPr id="5" name="Picture 3" descr="D:\Desktop\IMG_3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6159" y="3390314"/>
            <a:ext cx="2121731" cy="1669365"/>
          </a:xfrm>
          <a:prstGeom prst="rect">
            <a:avLst/>
          </a:prstGeom>
          <a:noFill/>
        </p:spPr>
      </p:pic>
      <p:grpSp>
        <p:nvGrpSpPr>
          <p:cNvPr id="6" name="Группа 45"/>
          <p:cNvGrpSpPr/>
          <p:nvPr/>
        </p:nvGrpSpPr>
        <p:grpSpPr>
          <a:xfrm>
            <a:off x="6766560" y="3854547"/>
            <a:ext cx="5425440" cy="2482343"/>
            <a:chOff x="11701629" y="2600331"/>
            <a:chExt cx="11797650" cy="10754523"/>
          </a:xfrm>
        </p:grpSpPr>
        <p:grpSp>
          <p:nvGrpSpPr>
            <p:cNvPr id="7" name="Группа 38"/>
            <p:cNvGrpSpPr/>
            <p:nvPr/>
          </p:nvGrpSpPr>
          <p:grpSpPr>
            <a:xfrm>
              <a:off x="11701629" y="6310521"/>
              <a:ext cx="11797650" cy="7044333"/>
              <a:chOff x="10517683" y="4116280"/>
              <a:chExt cx="10465678" cy="607342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0517683" y="4116280"/>
                <a:ext cx="10434148" cy="4245708"/>
              </a:xfrm>
              <a:prstGeom prst="rect">
                <a:avLst/>
              </a:prstGeom>
              <a:solidFill>
                <a:srgbClr val="12B2A3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Рисунок 12" descr="free-icon-rise-5065057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473844" y="4679939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" name="Рисунок 13" descr="premium-icon-independent-323043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262688" y="4735212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0549213" y="9494121"/>
                <a:ext cx="10434148" cy="6955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  <a:latin typeface="Modern No. 20" pitchFamily="18" charset="0"/>
                  <a:ea typeface="Montserrat" charset="0"/>
                  <a:cs typeface="Montserrat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316240" y="6848316"/>
                <a:ext cx="3889279" cy="90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  <a:ea typeface="Cambria" pitchFamily="18" charset="0"/>
                  </a:rPr>
                  <a:t>Повысится интерес школьников к истории</a:t>
                </a:r>
                <a:endParaRPr lang="ru-RU" sz="14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114662" y="6769705"/>
                <a:ext cx="4302085" cy="306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  <a:ea typeface="Cambria" pitchFamily="18" charset="0"/>
                  </a:rPr>
                  <a:t>У учителей истории появится больше свободного времени</a:t>
                </a:r>
                <a:endParaRPr lang="ru-RU" sz="14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grpSp>
          <p:nvGrpSpPr>
            <p:cNvPr id="8" name="Группа 42"/>
            <p:cNvGrpSpPr/>
            <p:nvPr/>
          </p:nvGrpSpPr>
          <p:grpSpPr>
            <a:xfrm>
              <a:off x="13293228" y="2600331"/>
              <a:ext cx="8115823" cy="2995714"/>
              <a:chOff x="13293228" y="7465555"/>
              <a:chExt cx="7199535" cy="2628497"/>
            </a:xfrm>
          </p:grpSpPr>
          <p:sp>
            <p:nvSpPr>
              <p:cNvPr id="9" name="Shape 2618"/>
              <p:cNvSpPr/>
              <p:nvPr/>
            </p:nvSpPr>
            <p:spPr>
              <a:xfrm>
                <a:off x="16232264" y="7465555"/>
                <a:ext cx="1224000" cy="118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extrusionOk="0">
                    <a:moveTo>
                      <a:pt x="2560" y="18308"/>
                    </a:moveTo>
                    <a:cubicBezTo>
                      <a:pt x="2472" y="18397"/>
                      <a:pt x="2418" y="18520"/>
                      <a:pt x="2418" y="18655"/>
                    </a:cubicBezTo>
                    <a:cubicBezTo>
                      <a:pt x="2418" y="18926"/>
                      <a:pt x="2635" y="19146"/>
                      <a:pt x="2902" y="19146"/>
                    </a:cubicBezTo>
                    <a:cubicBezTo>
                      <a:pt x="3169" y="19146"/>
                      <a:pt x="3385" y="18926"/>
                      <a:pt x="3385" y="18655"/>
                    </a:cubicBezTo>
                    <a:cubicBezTo>
                      <a:pt x="3385" y="18384"/>
                      <a:pt x="3169" y="18164"/>
                      <a:pt x="2902" y="18164"/>
                    </a:cubicBezTo>
                    <a:cubicBezTo>
                      <a:pt x="2768" y="18164"/>
                      <a:pt x="2647" y="18219"/>
                      <a:pt x="2560" y="18308"/>
                    </a:cubicBezTo>
                    <a:moveTo>
                      <a:pt x="20499" y="4279"/>
                    </a:moveTo>
                    <a:lnTo>
                      <a:pt x="20091" y="4692"/>
                    </a:lnTo>
                    <a:lnTo>
                      <a:pt x="20088" y="4688"/>
                    </a:lnTo>
                    <a:lnTo>
                      <a:pt x="17670" y="7143"/>
                    </a:lnTo>
                    <a:lnTo>
                      <a:pt x="17664" y="7137"/>
                    </a:lnTo>
                    <a:cubicBezTo>
                      <a:pt x="17227" y="7580"/>
                      <a:pt x="16624" y="7853"/>
                      <a:pt x="15958" y="7853"/>
                    </a:cubicBezTo>
                    <a:cubicBezTo>
                      <a:pt x="14624" y="7853"/>
                      <a:pt x="13543" y="6755"/>
                      <a:pt x="13543" y="5401"/>
                    </a:cubicBezTo>
                    <a:cubicBezTo>
                      <a:pt x="13543" y="4725"/>
                      <a:pt x="13813" y="4113"/>
                      <a:pt x="14248" y="3670"/>
                    </a:cubicBezTo>
                    <a:lnTo>
                      <a:pt x="13563" y="2975"/>
                    </a:lnTo>
                    <a:cubicBezTo>
                      <a:pt x="12951" y="3596"/>
                      <a:pt x="12571" y="4452"/>
                      <a:pt x="12571" y="5401"/>
                    </a:cubicBezTo>
                    <a:cubicBezTo>
                      <a:pt x="12571" y="7300"/>
                      <a:pt x="14087" y="8840"/>
                      <a:pt x="15958" y="8840"/>
                    </a:cubicBezTo>
                    <a:cubicBezTo>
                      <a:pt x="16893" y="8840"/>
                      <a:pt x="17737" y="8454"/>
                      <a:pt x="18348" y="7832"/>
                    </a:cubicBezTo>
                    <a:lnTo>
                      <a:pt x="18353" y="7837"/>
                    </a:lnTo>
                    <a:lnTo>
                      <a:pt x="20152" y="6011"/>
                    </a:lnTo>
                    <a:cubicBezTo>
                      <a:pt x="20516" y="7368"/>
                      <a:pt x="20343" y="8670"/>
                      <a:pt x="19540" y="9505"/>
                    </a:cubicBezTo>
                    <a:lnTo>
                      <a:pt x="16947" y="12198"/>
                    </a:lnTo>
                    <a:cubicBezTo>
                      <a:pt x="16605" y="12553"/>
                      <a:pt x="16104" y="12766"/>
                      <a:pt x="15610" y="12766"/>
                    </a:cubicBezTo>
                    <a:cubicBezTo>
                      <a:pt x="15590" y="12765"/>
                      <a:pt x="13953" y="12652"/>
                      <a:pt x="12318" y="11611"/>
                    </a:cubicBezTo>
                    <a:lnTo>
                      <a:pt x="12314" y="11620"/>
                    </a:lnTo>
                    <a:cubicBezTo>
                      <a:pt x="12239" y="11572"/>
                      <a:pt x="12155" y="11537"/>
                      <a:pt x="12060" y="11537"/>
                    </a:cubicBezTo>
                    <a:cubicBezTo>
                      <a:pt x="11897" y="11537"/>
                      <a:pt x="11759" y="11625"/>
                      <a:pt x="11671" y="11753"/>
                    </a:cubicBezTo>
                    <a:lnTo>
                      <a:pt x="11654" y="11742"/>
                    </a:lnTo>
                    <a:lnTo>
                      <a:pt x="4270" y="20043"/>
                    </a:lnTo>
                    <a:cubicBezTo>
                      <a:pt x="3919" y="20399"/>
                      <a:pt x="3436" y="20618"/>
                      <a:pt x="2902" y="20618"/>
                    </a:cubicBezTo>
                    <a:cubicBezTo>
                      <a:pt x="1833" y="20618"/>
                      <a:pt x="967" y="19740"/>
                      <a:pt x="967" y="18655"/>
                    </a:cubicBezTo>
                    <a:cubicBezTo>
                      <a:pt x="967" y="18113"/>
                      <a:pt x="1184" y="17622"/>
                      <a:pt x="1534" y="17267"/>
                    </a:cubicBezTo>
                    <a:lnTo>
                      <a:pt x="9684" y="9801"/>
                    </a:lnTo>
                    <a:lnTo>
                      <a:pt x="9671" y="9786"/>
                    </a:lnTo>
                    <a:cubicBezTo>
                      <a:pt x="9796" y="9698"/>
                      <a:pt x="9884" y="9557"/>
                      <a:pt x="9884" y="9389"/>
                    </a:cubicBezTo>
                    <a:cubicBezTo>
                      <a:pt x="9884" y="9283"/>
                      <a:pt x="9844" y="9190"/>
                      <a:pt x="9787" y="9110"/>
                    </a:cubicBezTo>
                    <a:lnTo>
                      <a:pt x="9790" y="9107"/>
                    </a:lnTo>
                    <a:cubicBezTo>
                      <a:pt x="8390" y="7219"/>
                      <a:pt x="8340" y="5816"/>
                      <a:pt x="9546" y="4488"/>
                    </a:cubicBezTo>
                    <a:lnTo>
                      <a:pt x="12130" y="1805"/>
                    </a:lnTo>
                    <a:cubicBezTo>
                      <a:pt x="12785" y="1125"/>
                      <a:pt x="13641" y="982"/>
                      <a:pt x="14244" y="982"/>
                    </a:cubicBezTo>
                    <a:lnTo>
                      <a:pt x="14246" y="982"/>
                    </a:lnTo>
                    <a:cubicBezTo>
                      <a:pt x="14611" y="982"/>
                      <a:pt x="14988" y="1037"/>
                      <a:pt x="15366" y="1136"/>
                    </a:cubicBezTo>
                    <a:lnTo>
                      <a:pt x="13559" y="2970"/>
                    </a:lnTo>
                    <a:lnTo>
                      <a:pt x="14243" y="3664"/>
                    </a:lnTo>
                    <a:lnTo>
                      <a:pt x="16661" y="1210"/>
                    </a:lnTo>
                    <a:lnTo>
                      <a:pt x="16657" y="1206"/>
                    </a:lnTo>
                    <a:lnTo>
                      <a:pt x="17082" y="775"/>
                    </a:lnTo>
                    <a:cubicBezTo>
                      <a:pt x="16139" y="269"/>
                      <a:pt x="15160" y="0"/>
                      <a:pt x="14246" y="0"/>
                    </a:cubicBezTo>
                    <a:lnTo>
                      <a:pt x="14244" y="0"/>
                    </a:lnTo>
                    <a:cubicBezTo>
                      <a:pt x="13167" y="0"/>
                      <a:pt x="12182" y="361"/>
                      <a:pt x="11460" y="1111"/>
                    </a:cubicBezTo>
                    <a:lnTo>
                      <a:pt x="8867" y="3804"/>
                    </a:lnTo>
                    <a:cubicBezTo>
                      <a:pt x="7163" y="5672"/>
                      <a:pt x="7613" y="7584"/>
                      <a:pt x="8769" y="9315"/>
                    </a:cubicBezTo>
                    <a:lnTo>
                      <a:pt x="850" y="16572"/>
                    </a:lnTo>
                    <a:cubicBezTo>
                      <a:pt x="325" y="17106"/>
                      <a:pt x="0" y="17842"/>
                      <a:pt x="0" y="18655"/>
                    </a:cubicBezTo>
                    <a:cubicBezTo>
                      <a:pt x="0" y="20282"/>
                      <a:pt x="1299" y="21600"/>
                      <a:pt x="2902" y="21600"/>
                    </a:cubicBezTo>
                    <a:cubicBezTo>
                      <a:pt x="3703" y="21600"/>
                      <a:pt x="4429" y="21271"/>
                      <a:pt x="4954" y="20738"/>
                    </a:cubicBezTo>
                    <a:lnTo>
                      <a:pt x="12160" y="12652"/>
                    </a:lnTo>
                    <a:cubicBezTo>
                      <a:pt x="13800" y="13590"/>
                      <a:pt x="15363" y="13747"/>
                      <a:pt x="15606" y="13747"/>
                    </a:cubicBezTo>
                    <a:cubicBezTo>
                      <a:pt x="16313" y="13747"/>
                      <a:pt x="17067" y="13463"/>
                      <a:pt x="17617" y="12892"/>
                    </a:cubicBezTo>
                    <a:lnTo>
                      <a:pt x="20209" y="10198"/>
                    </a:lnTo>
                    <a:cubicBezTo>
                      <a:pt x="21560" y="8795"/>
                      <a:pt x="21600" y="6433"/>
                      <a:pt x="20499" y="4279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algn="ctr"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0" name="Straight Connector 12"/>
              <p:cNvCxnSpPr/>
              <p:nvPr/>
            </p:nvCxnSpPr>
            <p:spPr>
              <a:xfrm>
                <a:off x="16306021" y="10094052"/>
                <a:ext cx="1192923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3293228" y="8777890"/>
                <a:ext cx="7199535" cy="110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spc="400" dirty="0" smtClean="0">
                    <a:solidFill>
                      <a:srgbClr val="FFB59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 Black" charset="0"/>
                    <a:ea typeface="Lato Black" charset="0"/>
                    <a:cs typeface="Lato Black" charset="0"/>
                  </a:rPr>
                  <a:t>РЕЗУЛЬТАТ</a:t>
                </a:r>
                <a:endParaRPr lang="en-US" sz="1600" b="1" spc="400" dirty="0">
                  <a:solidFill>
                    <a:srgbClr val="FFB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3412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4" y="365125"/>
            <a:ext cx="5331655" cy="7741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1858" y="1139252"/>
            <a:ext cx="5500468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себе цель формирования мотивов учения.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Включать игровые моменты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самоконтроль.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Формировать правильное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отношение к ошибкам.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ставить цель.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Создавать эмоционально-комфортную обстановку.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Проводить анализ и обратную связь.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Выстраивать субъект-субъектные отношения «педагог-обучающийся».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ОЕКТ\фото к проекту\image-04-10-22-07-38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870" y="3890303"/>
            <a:ext cx="3713872" cy="2785404"/>
          </a:xfrm>
          <a:prstGeom prst="rect">
            <a:avLst/>
          </a:prstGeom>
          <a:noFill/>
        </p:spPr>
      </p:pic>
      <p:pic>
        <p:nvPicPr>
          <p:cNvPr id="5" name="Picture 2" descr="D:\кафедра\фото урок истории 11 кл\IMG_3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344" y="196947"/>
            <a:ext cx="2732650" cy="3643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040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4880" y="633046"/>
            <a:ext cx="6668086" cy="26306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привести коня к водопою, но заставить его напиться нельзя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</a:t>
            </a:r>
          </a:p>
        </p:txBody>
      </p:sp>
      <p:pic>
        <p:nvPicPr>
          <p:cNvPr id="7170" name="Picture 2" descr="D:\Desktop\image-15-02-21-07-59-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46" y="2064069"/>
            <a:ext cx="5074040" cy="3648369"/>
          </a:xfrm>
          <a:prstGeom prst="rect">
            <a:avLst/>
          </a:prstGeom>
          <a:noFill/>
        </p:spPr>
      </p:pic>
      <p:pic>
        <p:nvPicPr>
          <p:cNvPr id="4" name="Picture 2" descr="D:\кафедра\откр. урок общ-во 8 кл. что такое гос-во\105_PANA\открытый урок\DSC0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305" y="2996418"/>
            <a:ext cx="4758007" cy="356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765839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342</TotalTime>
  <Words>329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«Интерес  к учению появляется  только тогда, когда есть вдохновение, рождающееся от успеха» В.А. Сухомлинский</vt:lpstr>
      <vt:lpstr>Путь к успеху начинается с мотивации! </vt:lpstr>
      <vt:lpstr>Слайд 3</vt:lpstr>
      <vt:lpstr>Методы развития познавательного интереса:  1. Выстраивание вокруг учебного материала игрового сюжета.  2. Использование занимательного материала.  3. Подбор яркого, образного, занимательного учебного материала в сочетании с учебными заданиями создает в классе атмосферу  заинтересованности.  4. Метод создания ситуаций творческого поиска. </vt:lpstr>
      <vt:lpstr>Подходы, благодаря которым может активироваться познавательная деятельность ученика: </vt:lpstr>
      <vt:lpstr>Подходы, благодаря которым может активироваться познавательная деятельность ученика: </vt:lpstr>
      <vt:lpstr>Как же сделать урок интересным?</vt:lpstr>
      <vt:lpstr>Учитель должен:</vt:lpstr>
      <vt:lpstr>Слайд 9</vt:lpstr>
      <vt:lpstr>Методические Приёмы: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История</dc:creator>
  <cp:lastModifiedBy>Людмила</cp:lastModifiedBy>
  <cp:revision>36</cp:revision>
  <dcterms:created xsi:type="dcterms:W3CDTF">2022-12-23T06:47:57Z</dcterms:created>
  <dcterms:modified xsi:type="dcterms:W3CDTF">2022-12-27T17:50:26Z</dcterms:modified>
</cp:coreProperties>
</file>