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64" d="100"/>
          <a:sy n="64" d="100"/>
        </p:scale>
        <p:origin x="-564" y="-96"/>
      </p:cViewPr>
      <p:guideLst>
        <p:guide pos="2160" orient="horz"/>
        <p:guide pos="2880"/>
      </p:guideLst>
    </p:cSldViewPr>
  </p:slideViewPr>
  <p:gridSpacing cx="73736200" cy="7373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 /><Relationship Id="rId17" Type="http://schemas.openxmlformats.org/officeDocument/2006/relationships/tableStyles" Target="tableStyles.xml" /><Relationship Id="rId18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Использование логических приемов, как анализ, синтез, сравнение при работе с историческими источниками. </a:t>
            </a:r>
            <a:r>
              <a:rPr lang="ru-RU">
                <a:solidFill>
                  <a:srgbClr val="C00000"/>
                </a:solidFill>
                <a:latin typeface="Times New Roman"/>
                <a:cs typeface="Times New Roman"/>
              </a:rPr>
              <a:t>Практикум.</a:t>
            </a:r>
            <a:endParaRPr lang="ru-RU"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4786322"/>
            <a:ext cx="6400800" cy="852478"/>
          </a:xfrm>
        </p:spPr>
        <p:txBody>
          <a:bodyPr/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Подготовила: </a:t>
            </a:r>
            <a:r>
              <a:rPr lang="ru-RU">
                <a:latin typeface="Times New Roman"/>
                <a:cs typeface="Times New Roman"/>
              </a:rPr>
              <a:t>Л.Н.Родуман</a:t>
            </a:r>
            <a:endParaRPr lang="ru-RU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78579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1600" b="1">
                <a:solidFill>
                  <a:srgbClr val="C00000"/>
                </a:solidFill>
              </a:rPr>
              <a:t>На основе фрагментов из литературных произведений XVII в. постарайтесь определить, в чем проявился в каждом тексте новый – светский – характер культуры. Свой ответ аргументируйте</a:t>
            </a:r>
            <a:r>
              <a:rPr lang="ru-RU" sz="1600" b="1">
                <a:solidFill>
                  <a:srgbClr val="C00000"/>
                </a:solidFill>
              </a:rPr>
              <a:t>. 7 </a:t>
            </a:r>
            <a:r>
              <a:rPr lang="ru-RU" sz="1600" b="1">
                <a:solidFill>
                  <a:srgbClr val="C00000"/>
                </a:solidFill>
              </a:rPr>
              <a:t>кл</a:t>
            </a:r>
            <a:r>
              <a:rPr lang="ru-RU" sz="1600" b="1">
                <a:solidFill>
                  <a:srgbClr val="C00000"/>
                </a:solidFill>
              </a:rPr>
              <a:t>.</a:t>
            </a:r>
            <a:endParaRPr lang="ru-RU" sz="1600" b="1">
              <a:solidFill>
                <a:srgbClr val="C0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xmlns:a="http://schemas.openxmlformats.org/drawingml/2006/main" noGrp="1"/>
          </p:cNvGraphicFramePr>
          <p:nvPr>
            <p:ph sz="half" idx="1"/>
          </p:nvPr>
        </p:nvGraphicFramePr>
        <p:xfrm>
          <a:off x="214282" y="785813"/>
          <a:ext cx="6286544" cy="594360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{5C22544A-7EE6-4342-B048-85BDC9FD1C3A}</a:tableStyleId>
              </a:tblPr>
              <a:tblGrid>
                <a:gridCol w="4643470"/>
                <a:gridCol w="1643074"/>
              </a:tblGrid>
              <a:tr h="370840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600"/>
                        <a:t>Примеры новых литературных жанров XVII века </a:t>
                      </a:r>
                      <a:endParaRPr lang="ru-RU" sz="16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/>
                        <a:t>Проявление светскости</a:t>
                      </a:r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600"/>
                        <a:t>В </a:t>
                      </a:r>
                      <a:r>
                        <a:rPr lang="ru-RU" sz="1600"/>
                        <a:t>галанской</a:t>
                      </a:r>
                      <a:r>
                        <a:rPr lang="ru-RU" sz="1600"/>
                        <a:t> земле рыбники видели чудо в море – голова у него человеческая, да ус долгой, а борода широкая. Чудо под судно унырнуло и опять вынырнуло. Рыбники побежали на корму и хотели его ухватить, и он опрокинулся. И они видели у него туловище, что у рака, а хвост у него широк </a:t>
                      </a:r>
                      <a:endParaRPr lang="ru-RU" sz="16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/>
                        <a:t>Светский характер проявился в …</a:t>
                      </a:r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600"/>
                        <a:t>2) Сатирическая повесть В </a:t>
                      </a:r>
                      <a:r>
                        <a:rPr lang="ru-RU" sz="1600"/>
                        <a:t>некоих</a:t>
                      </a:r>
                      <a:r>
                        <a:rPr lang="ru-RU" sz="1600"/>
                        <a:t> </a:t>
                      </a:r>
                      <a:r>
                        <a:rPr lang="ru-RU" sz="1600"/>
                        <a:t>местех</a:t>
                      </a:r>
                      <a:r>
                        <a:rPr lang="ru-RU" sz="1600"/>
                        <a:t> </a:t>
                      </a:r>
                      <a:r>
                        <a:rPr lang="ru-RU" sz="1600"/>
                        <a:t>живяше</a:t>
                      </a:r>
                      <a:r>
                        <a:rPr lang="ru-RU" sz="1600"/>
                        <a:t> два брата </a:t>
                      </a:r>
                      <a:r>
                        <a:rPr lang="ru-RU" sz="1600"/>
                        <a:t>земледелцы</a:t>
                      </a:r>
                      <a:r>
                        <a:rPr lang="ru-RU" sz="1600"/>
                        <a:t>, един богат, </a:t>
                      </a:r>
                      <a:r>
                        <a:rPr lang="ru-RU" sz="1600"/>
                        <a:t>други</a:t>
                      </a:r>
                      <a:r>
                        <a:rPr lang="ru-RU" sz="1600"/>
                        <a:t> убог. </a:t>
                      </a:r>
                      <a:r>
                        <a:rPr lang="ru-RU" sz="1600"/>
                        <a:t>Прииде</a:t>
                      </a:r>
                      <a:r>
                        <a:rPr lang="ru-RU" sz="1600"/>
                        <a:t> убоги к богатому </a:t>
                      </a:r>
                      <a:r>
                        <a:rPr lang="ru-RU" sz="1600"/>
                        <a:t>просити</a:t>
                      </a:r>
                      <a:r>
                        <a:rPr lang="ru-RU" sz="1600"/>
                        <a:t> </a:t>
                      </a:r>
                      <a:r>
                        <a:rPr lang="ru-RU" sz="1600"/>
                        <a:t>лошеди</a:t>
                      </a:r>
                      <a:r>
                        <a:rPr lang="ru-RU" sz="1600"/>
                        <a:t>, на </a:t>
                      </a:r>
                      <a:r>
                        <a:rPr lang="ru-RU" sz="1600"/>
                        <a:t>чемь</a:t>
                      </a:r>
                      <a:r>
                        <a:rPr lang="ru-RU" sz="1600"/>
                        <a:t> ему себе дров привести. Брат </a:t>
                      </a:r>
                      <a:r>
                        <a:rPr lang="ru-RU" sz="1600"/>
                        <a:t>даде</a:t>
                      </a:r>
                      <a:r>
                        <a:rPr lang="ru-RU" sz="1600"/>
                        <a:t> ему лошадь, Светский характер проявился в … 81 он же </a:t>
                      </a:r>
                      <a:r>
                        <a:rPr lang="ru-RU" sz="1600"/>
                        <a:t>вземь</a:t>
                      </a:r>
                      <a:r>
                        <a:rPr lang="ru-RU" sz="1600"/>
                        <a:t>, </a:t>
                      </a:r>
                      <a:r>
                        <a:rPr lang="ru-RU" sz="1600"/>
                        <a:t>нача</a:t>
                      </a:r>
                      <a:r>
                        <a:rPr lang="ru-RU" sz="1600"/>
                        <a:t> у него хомута </a:t>
                      </a:r>
                      <a:r>
                        <a:rPr lang="ru-RU" sz="1600"/>
                        <a:t>просити</a:t>
                      </a:r>
                      <a:r>
                        <a:rPr lang="ru-RU" sz="1600"/>
                        <a:t>. И </a:t>
                      </a:r>
                      <a:r>
                        <a:rPr lang="ru-RU" sz="1600"/>
                        <a:t>оскорбися</a:t>
                      </a:r>
                      <a:r>
                        <a:rPr lang="ru-RU" sz="1600"/>
                        <a:t> на него брат, и не </a:t>
                      </a:r>
                      <a:r>
                        <a:rPr lang="ru-RU" sz="1600"/>
                        <a:t>даде</a:t>
                      </a:r>
                      <a:r>
                        <a:rPr lang="ru-RU" sz="1600"/>
                        <a:t> ему хомута. </a:t>
                      </a:r>
                      <a:r>
                        <a:rPr lang="ru-RU" sz="1600"/>
                        <a:t>Поиде</a:t>
                      </a:r>
                      <a:r>
                        <a:rPr lang="ru-RU" sz="1600"/>
                        <a:t> убогой от богатого, </a:t>
                      </a:r>
                      <a:r>
                        <a:rPr lang="ru-RU" sz="1600"/>
                        <a:t>взя</a:t>
                      </a:r>
                      <a:r>
                        <a:rPr lang="ru-RU" sz="1600"/>
                        <a:t> свои дровни, </a:t>
                      </a:r>
                      <a:r>
                        <a:rPr lang="ru-RU" sz="1600"/>
                        <a:t>привяза</a:t>
                      </a:r>
                      <a:r>
                        <a:rPr lang="ru-RU" sz="1600"/>
                        <a:t> за хвост лошади, и ударив лошадь кнутом. </a:t>
                      </a:r>
                      <a:r>
                        <a:rPr lang="ru-RU" sz="1600"/>
                        <a:t>Лошедь</a:t>
                      </a:r>
                      <a:r>
                        <a:rPr lang="ru-RU" sz="1600"/>
                        <a:t> же изо </a:t>
                      </a:r>
                      <a:r>
                        <a:rPr lang="ru-RU" sz="1600"/>
                        <a:t>всеи</a:t>
                      </a:r>
                      <a:r>
                        <a:rPr lang="ru-RU" sz="1600"/>
                        <a:t> мочи </a:t>
                      </a:r>
                      <a:r>
                        <a:rPr lang="ru-RU" sz="1600"/>
                        <a:t>бросися</a:t>
                      </a:r>
                      <a:r>
                        <a:rPr lang="ru-RU" sz="1600"/>
                        <a:t> чрез подворотню с возом и </a:t>
                      </a:r>
                      <a:r>
                        <a:rPr lang="ru-RU" sz="1600"/>
                        <a:t>оторва</a:t>
                      </a:r>
                      <a:r>
                        <a:rPr lang="ru-RU" sz="1600"/>
                        <a:t> у себя хвост. И убоги приводе к брату своему лошадь без хвоста. Нача брата своего </a:t>
                      </a:r>
                      <a:r>
                        <a:rPr lang="ru-RU" sz="1600"/>
                        <a:t>поносити</a:t>
                      </a:r>
                      <a:r>
                        <a:rPr lang="ru-RU" sz="1600"/>
                        <a:t>, что лошадь, у него </a:t>
                      </a:r>
                      <a:r>
                        <a:rPr lang="ru-RU" sz="1600"/>
                        <a:t>отпрося</a:t>
                      </a:r>
                      <a:r>
                        <a:rPr lang="ru-RU" sz="1600"/>
                        <a:t>, испортил, и, не взяв лошади, </a:t>
                      </a:r>
                      <a:r>
                        <a:rPr lang="ru-RU" sz="1600"/>
                        <a:t>поиде</a:t>
                      </a:r>
                      <a:r>
                        <a:rPr lang="ru-RU" sz="1600"/>
                        <a:t> на него бить челом во град к </a:t>
                      </a:r>
                      <a:r>
                        <a:rPr lang="ru-RU" sz="1600"/>
                        <a:t>Шемяке</a:t>
                      </a:r>
                      <a:r>
                        <a:rPr lang="ru-RU" sz="1600"/>
                        <a:t> судии.</a:t>
                      </a:r>
                      <a:endParaRPr lang="ru-RU" sz="1600"/>
                    </a:p>
                  </a:txBody>
                  <a:tcPr/>
                </a:tc>
                <a:tc>
                  <a:txBody>
                    <a:bodyPr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/>
                        <a:t>Светский характер проявился в …</a:t>
                      </a:r>
                      <a:endParaRPr/>
                    </a:p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6500826" y="785794"/>
            <a:ext cx="2643174" cy="6072206"/>
          </a:xfrm>
        </p:spPr>
        <p:txBody>
          <a:bodyPr>
            <a:normAutofit fontScale="85000" lnSpcReduction="20000"/>
          </a:bodyPr>
          <a:lstStyle/>
          <a:p>
            <a:pPr>
              <a:buNone/>
              <a:defRPr/>
            </a:pPr>
            <a:r>
              <a:rPr lang="ru-RU" sz="1600" b="1" u="sng">
                <a:solidFill>
                  <a:srgbClr val="C00000"/>
                </a:solidFill>
              </a:rPr>
              <a:t>   Характеристика задания и оценивание</a:t>
            </a:r>
            <a:endParaRPr/>
          </a:p>
          <a:p>
            <a:pPr>
              <a:buNone/>
              <a:defRPr/>
            </a:pPr>
            <a:r>
              <a:rPr lang="ru-RU" sz="1600" u="sng">
                <a:solidFill>
                  <a:srgbClr val="C00000"/>
                </a:solidFill>
              </a:rPr>
              <a:t>Конкретизированный предметный результат: </a:t>
            </a:r>
            <a:r>
              <a:rPr lang="ru-RU" sz="1600"/>
              <a:t>умение раскрывать новые веяния в российской культуре XVII в. </a:t>
            </a:r>
            <a:endParaRPr/>
          </a:p>
          <a:p>
            <a:pPr>
              <a:buNone/>
              <a:defRPr/>
            </a:pPr>
            <a:r>
              <a:rPr lang="ru-RU" sz="1600" u="sng">
                <a:solidFill>
                  <a:srgbClr val="C00000"/>
                </a:solidFill>
              </a:rPr>
              <a:t>Возможности использования на уроке: </a:t>
            </a:r>
            <a:r>
              <a:rPr lang="ru-RU" sz="1600"/>
              <a:t>организация работы в мини-группах или в парах. </a:t>
            </a:r>
            <a:endParaRPr/>
          </a:p>
          <a:p>
            <a:pPr>
              <a:buNone/>
              <a:defRPr/>
            </a:pPr>
            <a:r>
              <a:rPr lang="ru-RU" sz="1600">
                <a:solidFill>
                  <a:srgbClr val="C00000"/>
                </a:solidFill>
              </a:rPr>
              <a:t>Вид задания (по характеру действий): </a:t>
            </a:r>
            <a:r>
              <a:rPr lang="ru-RU" sz="1600"/>
              <a:t>формулирование выводов на основе информации, представленной в историческом источнике в явном и неявном виде.</a:t>
            </a:r>
            <a:endParaRPr/>
          </a:p>
          <a:p>
            <a:pPr>
              <a:buNone/>
              <a:defRPr/>
            </a:pPr>
            <a:r>
              <a:rPr lang="ru-RU" sz="1600" u="sng">
                <a:solidFill>
                  <a:srgbClr val="C00000"/>
                </a:solidFill>
              </a:rPr>
              <a:t>Показатель достижения предметного результата. </a:t>
            </a:r>
            <a:r>
              <a:rPr lang="ru-RU" sz="1600"/>
              <a:t>Ответ: светский характер культуры проявился: </a:t>
            </a:r>
            <a:endParaRPr/>
          </a:p>
          <a:p>
            <a:pPr>
              <a:buNone/>
              <a:defRPr/>
            </a:pPr>
            <a:r>
              <a:rPr lang="ru-RU" sz="1600"/>
              <a:t>– в тексте № 1: в сообщении информации о реальном «повседневном» событии, которое произошло в Голландии; </a:t>
            </a:r>
            <a:endParaRPr/>
          </a:p>
          <a:p>
            <a:pPr>
              <a:buNone/>
              <a:defRPr/>
            </a:pPr>
            <a:r>
              <a:rPr lang="ru-RU" sz="1600"/>
              <a:t>– в тексте № 2: в юмористическом описании бытового эпизода из крестьянской жизни</a:t>
            </a:r>
            <a:endParaRPr lang="ru-RU" sz="1600" u="sng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14282" y="0"/>
            <a:ext cx="8643998" cy="85723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1600" b="1">
                <a:solidFill>
                  <a:srgbClr val="C00000"/>
                </a:solidFill>
              </a:rPr>
              <a:t>На основе текстов исторических источников определите существенные черты проводимой Петром I политики в отношении дворянства. Установите правильные соответствия между положениями законов и результатами, на которые они были нацелены. </a:t>
            </a:r>
            <a:r>
              <a:rPr lang="ru-RU" sz="1600" b="1">
                <a:solidFill>
                  <a:srgbClr val="C00000"/>
                </a:solidFill>
              </a:rPr>
              <a:t>8 класс</a:t>
            </a:r>
            <a:endParaRPr lang="ru-RU" sz="1600" b="1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214282" y="928670"/>
            <a:ext cx="5357850" cy="5697559"/>
          </a:xfrm>
        </p:spPr>
        <p:txBody>
          <a:bodyPr>
            <a:normAutofit fontScale="47500" lnSpcReduction="20000"/>
          </a:bodyPr>
          <a:lstStyle/>
          <a:p>
            <a:pPr>
              <a:buNone/>
              <a:defRPr/>
            </a:pPr>
            <a:r>
              <a:rPr lang="ru-RU"/>
              <a:t>    ПОЛОЖЕНИЕ ЗАКОНА </a:t>
            </a:r>
            <a:endParaRPr/>
          </a:p>
          <a:p>
            <a:pPr>
              <a:buNone/>
              <a:defRPr/>
            </a:pPr>
            <a:r>
              <a:rPr lang="ru-RU"/>
              <a:t>А) Приговор, 1711 г., июля 16 дня. Правительствующий сенат, слушав сей выписки, приговорили: у царедворцев и у офицеров, которые смотру его царского величества определены быть в Киеве, а они, отбывая от службы в Киев не поехали и на Москве ни в которых приказах не явились, за эту вину поместья их и вотчины отписать на него из Поместного приказу, и для того из тех их </a:t>
            </a:r>
            <a:r>
              <a:rPr lang="ru-RU"/>
              <a:t>поместей</a:t>
            </a:r>
            <a:r>
              <a:rPr lang="ru-RU"/>
              <a:t> и вотчин жен и детей их выслать и людям и крестьянам слушать их не велеть.</a:t>
            </a:r>
            <a:endParaRPr/>
          </a:p>
          <a:p>
            <a:pPr>
              <a:buNone/>
              <a:defRPr/>
            </a:pPr>
            <a:r>
              <a:rPr lang="ru-RU"/>
              <a:t>Б) VII. А для возобновления фамилии, в которой </a:t>
            </a:r>
            <a:r>
              <a:rPr lang="ru-RU"/>
              <a:t>мужеска</a:t>
            </a:r>
            <a:r>
              <a:rPr lang="ru-RU"/>
              <a:t> полу </a:t>
            </a:r>
            <a:r>
              <a:rPr lang="ru-RU"/>
              <a:t>останетца</a:t>
            </a:r>
            <a:r>
              <a:rPr lang="ru-RU"/>
              <a:t> один, </a:t>
            </a:r>
            <a:r>
              <a:rPr lang="ru-RU"/>
              <a:t>прочии</a:t>
            </a:r>
            <a:r>
              <a:rPr lang="ru-RU"/>
              <a:t> же все вымрут, кроме </a:t>
            </a:r>
            <a:r>
              <a:rPr lang="ru-RU"/>
              <a:t>женска</a:t>
            </a:r>
            <a:r>
              <a:rPr lang="ru-RU"/>
              <a:t> полу, которых едина или </a:t>
            </a:r>
            <a:r>
              <a:rPr lang="ru-RU"/>
              <a:t>несколко</a:t>
            </a:r>
            <a:r>
              <a:rPr lang="ru-RU"/>
              <a:t> </a:t>
            </a:r>
            <a:r>
              <a:rPr lang="ru-RU"/>
              <a:t>осталося</a:t>
            </a:r>
            <a:r>
              <a:rPr lang="ru-RU"/>
              <a:t> в девицах или </a:t>
            </a:r>
            <a:r>
              <a:rPr lang="ru-RU"/>
              <a:t>замужные</a:t>
            </a:r>
            <a:r>
              <a:rPr lang="ru-RU"/>
              <a:t>, то помянутой последней оной фамилии повинен все недвижимые вещи, которые ему по наследию пришли, отдать в наследие единой из оных, кому похочет, замужней, вдове или девице; </a:t>
            </a:r>
            <a:r>
              <a:rPr lang="ru-RU"/>
              <a:t>однакож</a:t>
            </a:r>
            <a:r>
              <a:rPr lang="ru-RU"/>
              <a:t> с таким </a:t>
            </a:r>
            <a:r>
              <a:rPr lang="ru-RU"/>
              <a:t>изяснением</a:t>
            </a:r>
            <a:r>
              <a:rPr lang="ru-RU"/>
              <a:t>, что муж замужней повинен принять прозвище того, от кого получит недвижимое (</a:t>
            </a:r>
            <a:r>
              <a:rPr lang="ru-RU"/>
              <a:t>оставя</a:t>
            </a:r>
            <a:r>
              <a:rPr lang="ru-RU"/>
              <a:t> свое), он и его наследники, а девице или вдове не посягать за такого, которой не </a:t>
            </a:r>
            <a:r>
              <a:rPr lang="ru-RU"/>
              <a:t>приимет</a:t>
            </a:r>
            <a:r>
              <a:rPr lang="ru-RU"/>
              <a:t> прозвания. </a:t>
            </a:r>
            <a:endParaRPr lang="ru-RU"/>
          </a:p>
          <a:p>
            <a:pPr>
              <a:buNone/>
              <a:defRPr/>
            </a:pPr>
            <a:r>
              <a:rPr lang="ru-RU"/>
              <a:t>В</a:t>
            </a:r>
            <a:r>
              <a:rPr lang="ru-RU"/>
              <a:t>) 8. Сыновьям </a:t>
            </a:r>
            <a:r>
              <a:rPr lang="ru-RU"/>
              <a:t>российскаго</a:t>
            </a:r>
            <a:r>
              <a:rPr lang="ru-RU"/>
              <a:t> государства князей, графов, баронов, </a:t>
            </a:r>
            <a:r>
              <a:rPr lang="ru-RU"/>
              <a:t>знатнейшаго</a:t>
            </a:r>
            <a:r>
              <a:rPr lang="ru-RU"/>
              <a:t> дворянства, </a:t>
            </a:r>
            <a:r>
              <a:rPr lang="ru-RU"/>
              <a:t>такожде</a:t>
            </a:r>
            <a:r>
              <a:rPr lang="ru-RU"/>
              <a:t> служителей </a:t>
            </a:r>
            <a:r>
              <a:rPr lang="ru-RU"/>
              <a:t>знатнейшаго</a:t>
            </a:r>
            <a:r>
              <a:rPr lang="ru-RU"/>
              <a:t> ранга, хотя мы позволяем для знатной их породы или их отцов знатных чинов в публичной </a:t>
            </a:r>
            <a:r>
              <a:rPr lang="ru-RU"/>
              <a:t>асамблеи</a:t>
            </a:r>
            <a:r>
              <a:rPr lang="ru-RU"/>
              <a:t>, где двор находится, свободной доступ пред другими </a:t>
            </a:r>
            <a:r>
              <a:rPr lang="ru-RU"/>
              <a:t>нижняго</a:t>
            </a:r>
            <a:r>
              <a:rPr lang="ru-RU"/>
              <a:t> чину, и охотно желаем видеть, чтоб они от других во всяких случаях по достоинству отличались; однако ж мы для того никому какова рангу не позволяем, пока они нам и отечеству никаких услуг не покажут, и за </a:t>
            </a:r>
            <a:r>
              <a:rPr lang="ru-RU"/>
              <a:t>оныя</a:t>
            </a:r>
            <a:r>
              <a:rPr lang="ru-RU"/>
              <a:t> характера не получат.</a:t>
            </a:r>
            <a:endParaRPr/>
          </a:p>
          <a:p>
            <a:pPr>
              <a:buNone/>
              <a:defRPr/>
            </a:pPr>
            <a:r>
              <a:rPr lang="ru-RU"/>
              <a:t>Г) XV. Когда кто из кадетов дворянских </a:t>
            </a:r>
            <a:r>
              <a:rPr lang="ru-RU"/>
              <a:t>фамилей</a:t>
            </a:r>
            <a:r>
              <a:rPr lang="ru-RU"/>
              <a:t> захотят </a:t>
            </a:r>
            <a:r>
              <a:rPr lang="ru-RU"/>
              <a:t>итить</a:t>
            </a:r>
            <a:r>
              <a:rPr lang="ru-RU"/>
              <a:t> в чин купеческой, или какое знатное художество, также за сорок лет (с подлинным </a:t>
            </a:r>
            <a:r>
              <a:rPr lang="ru-RU"/>
              <a:t>свидетелством</a:t>
            </a:r>
            <a:r>
              <a:rPr lang="ru-RU"/>
              <a:t> к указом, подписанным от тех, где </a:t>
            </a:r>
            <a:r>
              <a:rPr lang="ru-RU"/>
              <a:t>оне</a:t>
            </a:r>
            <a:r>
              <a:rPr lang="ru-RU"/>
              <a:t> ведомы) своего возраста и в </a:t>
            </a:r>
            <a:r>
              <a:rPr lang="ru-RU"/>
              <a:t>духовныя</a:t>
            </a:r>
            <a:r>
              <a:rPr lang="ru-RU"/>
              <a:t>, то есть в </a:t>
            </a:r>
            <a:r>
              <a:rPr lang="ru-RU"/>
              <a:t>белыя</a:t>
            </a:r>
            <a:r>
              <a:rPr lang="ru-RU"/>
              <a:t> священники, то тем, </a:t>
            </a:r>
            <a:r>
              <a:rPr lang="ru-RU"/>
              <a:t>которыя</a:t>
            </a:r>
            <a:r>
              <a:rPr lang="ru-RU"/>
              <a:t> в сие </a:t>
            </a:r>
            <a:r>
              <a:rPr lang="ru-RU"/>
              <a:t>вышеписанное</a:t>
            </a:r>
            <a:r>
              <a:rPr lang="ru-RU"/>
              <a:t> вступят, не ставить ни в какое </a:t>
            </a:r>
            <a:r>
              <a:rPr lang="ru-RU"/>
              <a:t>безчестье</a:t>
            </a:r>
            <a:r>
              <a:rPr lang="ru-RU"/>
              <a:t> им и их фамилиям ни словесно, ни </a:t>
            </a:r>
            <a:r>
              <a:rPr lang="ru-RU"/>
              <a:t>писменно</a:t>
            </a:r>
            <a:r>
              <a:rPr lang="ru-RU"/>
              <a:t>.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5715008" y="1000108"/>
            <a:ext cx="3214710" cy="5857892"/>
          </a:xfrm>
        </p:spPr>
        <p:txBody>
          <a:bodyPr>
            <a:normAutofit fontScale="47500" lnSpcReduction="20000"/>
          </a:bodyPr>
          <a:lstStyle/>
          <a:p>
            <a:pPr>
              <a:buNone/>
              <a:defRPr/>
            </a:pPr>
            <a:r>
              <a:rPr lang="ru-RU"/>
              <a:t>ЦЕЛЬ ИЗДАНИЯ ЗАКОНА</a:t>
            </a:r>
            <a:endParaRPr/>
          </a:p>
          <a:p>
            <a:pPr marL="514350" indent="-514350">
              <a:buAutoNum type="arabicParenR"/>
              <a:defRPr/>
            </a:pPr>
            <a:r>
              <a:rPr lang="ru-RU"/>
              <a:t>Цель – усилить ответственность дворянства перед государством в части несения гражданской службы.</a:t>
            </a:r>
            <a:endParaRPr/>
          </a:p>
          <a:p>
            <a:pPr marL="514350" indent="-514350">
              <a:buNone/>
              <a:defRPr/>
            </a:pPr>
            <a:r>
              <a:rPr lang="ru-RU"/>
              <a:t>2) Цель – расширить возможности для дворянства менять свой социальный статус и сословную принадлежность.</a:t>
            </a:r>
            <a:endParaRPr/>
          </a:p>
          <a:p>
            <a:pPr marL="514350" indent="-514350">
              <a:buNone/>
              <a:defRPr/>
            </a:pPr>
            <a:r>
              <a:rPr lang="ru-RU"/>
              <a:t>3) Цель – усилить ответственность дворянства перед государством в части распоряжения имуществом.</a:t>
            </a:r>
            <a:endParaRPr/>
          </a:p>
          <a:p>
            <a:pPr marL="514350" indent="-514350">
              <a:buNone/>
              <a:defRPr/>
            </a:pPr>
            <a:endParaRPr lang="ru-RU" sz="2900" b="1" u="sng">
              <a:solidFill>
                <a:srgbClr val="C00000"/>
              </a:solidFill>
            </a:endParaRPr>
          </a:p>
          <a:p>
            <a:pPr marL="514350" indent="-514350">
              <a:buNone/>
              <a:defRPr/>
            </a:pPr>
            <a:r>
              <a:rPr lang="ru-RU" sz="2900" b="1" u="sng">
                <a:solidFill>
                  <a:srgbClr val="C00000"/>
                </a:solidFill>
              </a:rPr>
              <a:t>Характеристика задания и оценивание</a:t>
            </a:r>
            <a:endParaRPr/>
          </a:p>
          <a:p>
            <a:pPr marL="514350" indent="-514350">
              <a:buNone/>
              <a:defRPr/>
            </a:pPr>
            <a:r>
              <a:rPr lang="ru-RU" u="sng">
                <a:solidFill>
                  <a:srgbClr val="C00000"/>
                </a:solidFill>
              </a:rPr>
              <a:t>Конкретизированный предметный результат: </a:t>
            </a:r>
            <a:r>
              <a:rPr lang="ru-RU"/>
              <a:t>умение раскрывать существенные черты изменений, происшедших в XVIII в. в разных сферах жизни российского общества (социальная сфера).</a:t>
            </a:r>
            <a:endParaRPr/>
          </a:p>
          <a:p>
            <a:pPr marL="514350" indent="-514350">
              <a:buNone/>
              <a:defRPr/>
            </a:pPr>
            <a:r>
              <a:rPr lang="ru-RU" u="sng">
                <a:solidFill>
                  <a:srgbClr val="C00000"/>
                </a:solidFill>
              </a:rPr>
              <a:t>Возможности использования на уроке: </a:t>
            </a:r>
            <a:r>
              <a:rPr lang="ru-RU"/>
              <a:t>организация работы в мини-группах или в парах.</a:t>
            </a:r>
            <a:endParaRPr/>
          </a:p>
          <a:p>
            <a:pPr marL="514350" indent="-514350">
              <a:buNone/>
              <a:defRPr/>
            </a:pPr>
            <a:r>
              <a:rPr lang="ru-RU" u="sng">
                <a:solidFill>
                  <a:srgbClr val="C00000"/>
                </a:solidFill>
              </a:rPr>
              <a:t> Вид задания (по характеру действий): </a:t>
            </a:r>
            <a:r>
              <a:rPr lang="ru-RU"/>
              <a:t>анализ, интерпретация и обобщение сведений, данных в явном виде в нескольких исторических источниках</a:t>
            </a:r>
            <a:r>
              <a:rPr lang="ru-RU" u="sng">
                <a:solidFill>
                  <a:srgbClr val="C00000"/>
                </a:solidFill>
              </a:rPr>
              <a:t>.</a:t>
            </a:r>
            <a:endParaRPr/>
          </a:p>
          <a:p>
            <a:pPr marL="514350" indent="-514350">
              <a:buNone/>
              <a:defRPr/>
            </a:pPr>
            <a:r>
              <a:rPr lang="ru-RU" u="sng">
                <a:solidFill>
                  <a:srgbClr val="C00000"/>
                </a:solidFill>
              </a:rPr>
              <a:t> Показатель достижения предметного результата. </a:t>
            </a:r>
            <a:r>
              <a:rPr lang="ru-RU"/>
              <a:t>Ответ: </a:t>
            </a:r>
            <a:endParaRPr/>
          </a:p>
          <a:p>
            <a:pPr marL="514350" indent="-514350">
              <a:buNone/>
              <a:defRPr/>
            </a:pPr>
            <a:r>
              <a:rPr lang="ru-RU"/>
              <a:t> А Б В Г</a:t>
            </a:r>
            <a:endParaRPr/>
          </a:p>
          <a:p>
            <a:pPr marL="514350" indent="-514350">
              <a:buNone/>
              <a:defRPr/>
            </a:pPr>
            <a:r>
              <a:rPr lang="ru-RU"/>
              <a:t> 4 3 1 2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ru-RU" sz="2400" b="1">
                <a:latin typeface="Times New Roman"/>
                <a:cs typeface="Times New Roman"/>
              </a:rPr>
              <a:t>Использование логических приемов, как анализ, синтез, сравнение при работе с историческими источниками. </a:t>
            </a:r>
            <a:r>
              <a:rPr lang="ru-RU" sz="2400" b="1">
                <a:solidFill>
                  <a:srgbClr val="C00000"/>
                </a:solidFill>
                <a:latin typeface="Times New Roman"/>
                <a:cs typeface="Times New Roman"/>
              </a:rPr>
              <a:t>Практикум.</a:t>
            </a:r>
            <a:endParaRPr lang="ru-RU" sz="2400" b="1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214282" y="1857364"/>
            <a:ext cx="4283106" cy="536566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ru-RU" b="0"/>
              <a:t>В.Р. </a:t>
            </a:r>
            <a:r>
              <a:rPr lang="ru-RU" b="0"/>
              <a:t>Мединский</a:t>
            </a:r>
            <a:r>
              <a:rPr lang="ru-RU" b="0"/>
              <a:t>, </a:t>
            </a:r>
            <a:r>
              <a:rPr lang="ru-RU" b="0"/>
              <a:t>А.Щ.Чубарьян</a:t>
            </a:r>
            <a:r>
              <a:rPr lang="ru-RU" b="0"/>
              <a:t>. Всеобщая история, 10 класс. Просвещение, 2023 </a:t>
            </a:r>
            <a:endParaRPr/>
          </a:p>
          <a:p>
            <a:pPr>
              <a:defRPr/>
            </a:pP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5643570" y="1714488"/>
            <a:ext cx="3500430" cy="441167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  <a:defRPr/>
            </a:pPr>
            <a:r>
              <a:rPr lang="ru-RU" b="1" u="sng">
                <a:solidFill>
                  <a:srgbClr val="C00000"/>
                </a:solidFill>
                <a:latin typeface="Times New Roman"/>
                <a:cs typeface="Times New Roman"/>
              </a:rPr>
              <a:t>Характеристика задания и оценивание</a:t>
            </a:r>
            <a:endParaRPr/>
          </a:p>
          <a:p>
            <a:pPr marL="514350" indent="-514350">
              <a:defRPr/>
            </a:pPr>
            <a:r>
              <a:rPr lang="ru-RU">
                <a:latin typeface="Times New Roman"/>
                <a:cs typeface="Times New Roman"/>
              </a:rPr>
              <a:t>Конкретизированный предметный результат:</a:t>
            </a:r>
            <a:endParaRPr/>
          </a:p>
          <a:p>
            <a:pPr marL="514350" indent="-514350">
              <a:defRPr/>
            </a:pPr>
            <a:r>
              <a:rPr lang="ru-RU">
                <a:latin typeface="Times New Roman"/>
                <a:cs typeface="Times New Roman"/>
              </a:rPr>
              <a:t>Возможности использования на уроке:</a:t>
            </a:r>
            <a:endParaRPr/>
          </a:p>
          <a:p>
            <a:pPr marL="514350" indent="-514350">
              <a:defRPr/>
            </a:pPr>
            <a:r>
              <a:rPr lang="ru-RU">
                <a:latin typeface="Times New Roman"/>
                <a:cs typeface="Times New Roman"/>
              </a:rPr>
              <a:t> Вид задания (по характеру действий):</a:t>
            </a:r>
            <a:endParaRPr/>
          </a:p>
          <a:p>
            <a:pPr marL="514350" indent="-514350">
              <a:defRPr/>
            </a:pPr>
            <a:r>
              <a:rPr lang="ru-RU">
                <a:latin typeface="Times New Roman"/>
                <a:cs typeface="Times New Roman"/>
              </a:rPr>
              <a:t> Показатель достижения предметного результата:</a:t>
            </a:r>
            <a:endParaRPr/>
          </a:p>
          <a:p>
            <a:pPr>
              <a:defRPr/>
            </a:pPr>
            <a:endParaRPr lang="ru-RU"/>
          </a:p>
        </p:txBody>
      </p:sp>
      <p:pic>
        <p:nvPicPr>
          <p:cNvPr id="1026" name="Picture 2" descr="D:\Desktop\IMG_E9208.JPG"/>
          <p:cNvPicPr>
            <a:picLocks noChangeAspect="1" noChangeArrowheads="1" noGrp="1"/>
          </p:cNvPicPr>
          <p:nvPr>
            <p:ph sz="half" idx="2"/>
          </p:nvPr>
        </p:nvPicPr>
        <p:blipFill>
          <a:blip r:embed="rId2"/>
          <a:stretch/>
        </p:blipFill>
        <p:spPr bwMode="auto">
          <a:xfrm>
            <a:off x="0" y="2285992"/>
            <a:ext cx="5500694" cy="364333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1714489"/>
            <a:ext cx="7772400" cy="1885962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ru-RU" sz="1800"/>
            </a:br>
            <a:r>
              <a:rPr lang="ru-RU" sz="1800"/>
              <a:t>Использованная литература</a:t>
            </a:r>
            <a:br>
              <a:rPr lang="ru-RU" sz="1800"/>
            </a:br>
            <a:br>
              <a:rPr lang="ru-RU" sz="1800"/>
            </a:br>
            <a:r>
              <a:rPr lang="ru-RU" sz="1800"/>
              <a:t>Банк заданий для текущего оценивания по учебному предмету «История». Основное общее образование / Л. Н. Алексашкина, Е. А. </a:t>
            </a:r>
            <a:r>
              <a:rPr lang="ru-RU" sz="1800"/>
              <a:t>Крючкова</a:t>
            </a:r>
            <a:r>
              <a:rPr lang="ru-RU" sz="1800"/>
              <a:t>, И. Ю. Синельников, О. Н. </a:t>
            </a:r>
            <a:r>
              <a:rPr lang="ru-RU" sz="1800"/>
              <a:t>Шапарина</a:t>
            </a:r>
            <a:r>
              <a:rPr lang="ru-RU" sz="1800"/>
              <a:t>; под ред. А. Ю. </a:t>
            </a:r>
            <a:r>
              <a:rPr lang="ru-RU" sz="1800"/>
              <a:t>Лазебниковой</a:t>
            </a:r>
            <a:r>
              <a:rPr lang="ru-RU" sz="1800"/>
              <a:t>, О. Н. </a:t>
            </a:r>
            <a:r>
              <a:rPr lang="ru-RU" sz="1800"/>
              <a:t>Шапариной</a:t>
            </a:r>
            <a:r>
              <a:rPr lang="ru-RU" sz="1800"/>
              <a:t>. – М. : ФГБНУ «ИСРО», 2024. </a:t>
            </a:r>
            <a:endParaRPr lang="ru-RU" sz="180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1800">
                <a:solidFill>
                  <a:schemeClr val="tx1"/>
                </a:solidFill>
              </a:rPr>
              <a:t>В.Р. </a:t>
            </a:r>
            <a:r>
              <a:rPr lang="ru-RU" sz="1800">
                <a:solidFill>
                  <a:schemeClr val="tx1"/>
                </a:solidFill>
              </a:rPr>
              <a:t>Мединский</a:t>
            </a:r>
            <a:r>
              <a:rPr lang="ru-RU" sz="1800">
                <a:solidFill>
                  <a:schemeClr val="tx1"/>
                </a:solidFill>
              </a:rPr>
              <a:t>, </a:t>
            </a:r>
            <a:r>
              <a:rPr lang="ru-RU" sz="1800">
                <a:solidFill>
                  <a:schemeClr val="tx1"/>
                </a:solidFill>
              </a:rPr>
              <a:t>А.Щ.Чубарьян</a:t>
            </a:r>
            <a:r>
              <a:rPr lang="ru-RU" sz="1800">
                <a:solidFill>
                  <a:schemeClr val="tx1"/>
                </a:solidFill>
              </a:rPr>
              <a:t>. Всеобщая история, 10 класс. Просвещение, 2023 </a:t>
            </a:r>
            <a:endParaRPr lang="ru-RU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71435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1600" b="1">
                <a:solidFill>
                  <a:srgbClr val="C00000"/>
                </a:solidFill>
              </a:rPr>
              <a:t>Изучите точки зрения историков и на их основе, а также на основе фактов, изложенных в учебнике, выделите несколько групп причин Смутного времени</a:t>
            </a:r>
            <a:r>
              <a:rPr lang="ru-RU" sz="1600" b="1">
                <a:solidFill>
                  <a:srgbClr val="C00000"/>
                </a:solidFill>
              </a:rPr>
              <a:t>. 7 класс</a:t>
            </a:r>
            <a:endParaRPr lang="ru-RU" sz="1600" b="1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xmlns:a="http://schemas.openxmlformats.org/drawingml/2006/main" noGrp="1"/>
          </p:cNvGraphicFramePr>
          <p:nvPr>
            <p:ph idx="1"/>
          </p:nvPr>
        </p:nvGraphicFramePr>
        <p:xfrm>
          <a:off x="285720" y="4663440"/>
          <a:ext cx="8443914" cy="204216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{5C22544A-7EE6-4342-B048-85BDC9FD1C3A}</a:tableStyleId>
              </a:tblPr>
              <a:tblGrid>
                <a:gridCol w="1785950"/>
                <a:gridCol w="4143404"/>
                <a:gridCol w="2514560"/>
              </a:tblGrid>
              <a:tr h="0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/>
                        <a:t>Историки</a:t>
                      </a:r>
                      <a:endParaRPr lang="ru-RU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/>
                        <a:t>Точки зрения на причины Смуты </a:t>
                      </a:r>
                      <a:endParaRPr lang="ru-RU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/>
                        <a:t>Группы причины Смуты</a:t>
                      </a:r>
                      <a:endParaRPr lang="ru-RU" sz="1400"/>
                    </a:p>
                  </a:txBody>
                  <a:tcPr/>
                </a:tc>
              </a:tr>
              <a:tr h="0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/>
                        <a:t>В. Татищев</a:t>
                      </a:r>
                      <a:endParaRPr lang="ru-RU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/>
                        <a:t>Пресечение старой династии. Борьба боярских родов за власть </a:t>
                      </a:r>
                      <a:endParaRPr lang="ru-RU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/>
                        <a:t>Династический кризис</a:t>
                      </a:r>
                      <a:endParaRPr lang="ru-RU" sz="1400"/>
                    </a:p>
                  </a:txBody>
                  <a:tcPr/>
                </a:tc>
              </a:tr>
              <a:tr h="0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/>
                        <a:t>Н. Карамзин</a:t>
                      </a:r>
                      <a:endParaRPr lang="ru-RU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endParaRPr lang="ru-RU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endParaRPr lang="ru-RU" sz="1400"/>
                    </a:p>
                  </a:txBody>
                  <a:tcPr/>
                </a:tc>
              </a:tr>
              <a:tr h="0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/>
                        <a:t>Н. Костомаров</a:t>
                      </a:r>
                      <a:endParaRPr lang="ru-RU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endParaRPr lang="ru-RU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endParaRPr lang="ru-RU" sz="1400"/>
                    </a:p>
                  </a:txBody>
                  <a:tcPr/>
                </a:tc>
              </a:tr>
              <a:tr h="0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/>
                        <a:t>В. Ключевский</a:t>
                      </a:r>
                      <a:endParaRPr lang="ru-RU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endParaRPr lang="ru-RU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endParaRPr lang="ru-RU" sz="1400"/>
                    </a:p>
                  </a:txBody>
                  <a:tcPr/>
                </a:tc>
              </a:tr>
              <a:tr h="0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/>
                        <a:t>С. Платонов</a:t>
                      </a:r>
                      <a:endParaRPr lang="ru-RU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endParaRPr lang="ru-RU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endParaRPr lang="ru-RU" sz="14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 bwMode="auto">
          <a:xfrm>
            <a:off x="285720" y="642918"/>
            <a:ext cx="885828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b="1" u="sng">
                <a:solidFill>
                  <a:srgbClr val="C00000"/>
                </a:solidFill>
              </a:rPr>
              <a:t>Характеристика задания и оценивание </a:t>
            </a:r>
            <a:endParaRPr/>
          </a:p>
          <a:p>
            <a:pPr>
              <a:defRPr/>
            </a:pPr>
            <a:r>
              <a:rPr lang="ru-RU" sz="1600" u="sng">
                <a:solidFill>
                  <a:srgbClr val="C00000"/>
                </a:solidFill>
              </a:rPr>
              <a:t>Конкретизированный предметный результат: </a:t>
            </a:r>
            <a:r>
              <a:rPr lang="ru-RU" sz="1600"/>
              <a:t>умение устанавливать причинно-следственные связи между историческими процессами, явлениями, событиями на примере истории России конца XVI – начала XVII в. </a:t>
            </a:r>
            <a:endParaRPr/>
          </a:p>
          <a:p>
            <a:pPr>
              <a:defRPr/>
            </a:pPr>
            <a:r>
              <a:rPr lang="ru-RU" sz="1600" u="sng">
                <a:solidFill>
                  <a:srgbClr val="C00000"/>
                </a:solidFill>
              </a:rPr>
              <a:t>Возможности использования на уроке: </a:t>
            </a:r>
            <a:r>
              <a:rPr lang="ru-RU" sz="1600"/>
              <a:t>при организации групповой работы с точками зрения историков. </a:t>
            </a:r>
            <a:endParaRPr/>
          </a:p>
          <a:p>
            <a:pPr>
              <a:defRPr/>
            </a:pPr>
            <a:r>
              <a:rPr lang="ru-RU" sz="1600" u="sng">
                <a:solidFill>
                  <a:srgbClr val="C00000"/>
                </a:solidFill>
              </a:rPr>
              <a:t>Вид задания (по характеру действий):</a:t>
            </a:r>
            <a:r>
              <a:rPr lang="ru-RU" sz="1600"/>
              <a:t> соотнесение различных точек зрения на причинно-следственную связь событий. </a:t>
            </a:r>
            <a:endParaRPr/>
          </a:p>
          <a:p>
            <a:pPr>
              <a:defRPr/>
            </a:pPr>
            <a:r>
              <a:rPr lang="ru-RU" sz="1600" u="sng">
                <a:solidFill>
                  <a:srgbClr val="C00000"/>
                </a:solidFill>
              </a:rPr>
              <a:t>Показатель достижения предметного результата. </a:t>
            </a:r>
            <a:r>
              <a:rPr lang="ru-RU" sz="1600"/>
              <a:t>Выделены обобщающие точки зрения, соответствующие одной или нескольким причинам, приведшим к событиям Смутного времени. Названы основные причины Смутного времени, подтвержденные фактами из учебника. Можно предложить систематизировать материал в таблице. Это поможет понять, что причинами Смутного времени послужила совокупность нескольких кризисов, тесно связанных: династический, социальный, экономический, политический, внешнеполитический, упадок морали и нравственности. Предполагается, что обучающиеся укажут не менее трех причин: 1) династический кризис; 2) социальный кризис; 3) экономический кризис.</a:t>
            </a:r>
            <a:endParaRPr lang="ru-RU" sz="1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800" b="1">
                <a:solidFill>
                  <a:srgbClr val="C00000"/>
                </a:solidFill>
              </a:rPr>
              <a:t>Точки зрения историков о </a:t>
            </a:r>
            <a:r>
              <a:rPr lang="ru-RU" sz="2800" b="1">
                <a:solidFill>
                  <a:srgbClr val="C00000"/>
                </a:solidFill>
              </a:rPr>
              <a:t>причинах</a:t>
            </a:r>
            <a:br>
              <a:rPr lang="ru-RU" sz="2800" b="1">
                <a:solidFill>
                  <a:srgbClr val="C00000"/>
                </a:solidFill>
              </a:rPr>
            </a:br>
            <a:r>
              <a:rPr lang="ru-RU" sz="2800" b="1">
                <a:solidFill>
                  <a:srgbClr val="C00000"/>
                </a:solidFill>
              </a:rPr>
              <a:t> </a:t>
            </a:r>
            <a:r>
              <a:rPr lang="ru-RU" sz="2800" b="1">
                <a:solidFill>
                  <a:srgbClr val="C00000"/>
                </a:solidFill>
              </a:rPr>
              <a:t>Смутного времени:</a:t>
            </a:r>
            <a:endParaRPr lang="ru-RU" sz="2800" b="1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1142984"/>
            <a:ext cx="8229600" cy="4983179"/>
          </a:xfrm>
        </p:spPr>
        <p:txBody>
          <a:bodyPr>
            <a:normAutofit fontScale="62500" lnSpcReduction="20000"/>
          </a:bodyPr>
          <a:lstStyle/>
          <a:p>
            <a:pPr>
              <a:buNone/>
              <a:defRPr/>
            </a:pPr>
            <a:r>
              <a:rPr lang="ru-RU"/>
              <a:t>Василий Татищев полагал, что начало Смуты связано с пресечением династии Рюриковичей и борьбой боярских родов за власть. (Династический кризис.) </a:t>
            </a:r>
            <a:endParaRPr/>
          </a:p>
          <a:p>
            <a:pPr>
              <a:buNone/>
              <a:defRPr/>
            </a:pPr>
            <a:r>
              <a:rPr lang="ru-RU"/>
              <a:t>Николай Карамзин указывал в качестве основных причин Смуты упадок нравственности, связанный с бесчинствами времени правления царя Ивана IV, а также ссылался на внешнюю интервенцию. (Нравственный кризис, внешнее вмешательство).</a:t>
            </a:r>
            <a:endParaRPr/>
          </a:p>
          <a:p>
            <a:pPr>
              <a:buNone/>
              <a:defRPr/>
            </a:pPr>
            <a:r>
              <a:rPr lang="ru-RU"/>
              <a:t>Николай Костомаров считал причинами Смуты попытки римских пап распространить в России католичество и намерение польских королей включить Россию в состав Речи </a:t>
            </a:r>
            <a:r>
              <a:rPr lang="ru-RU"/>
              <a:t>Посполитой</a:t>
            </a:r>
            <a:r>
              <a:rPr lang="ru-RU"/>
              <a:t>. (Внешнее вмешательство.) </a:t>
            </a:r>
            <a:endParaRPr/>
          </a:p>
          <a:p>
            <a:pPr>
              <a:buNone/>
              <a:defRPr/>
            </a:pPr>
            <a:r>
              <a:rPr lang="ru-RU"/>
              <a:t>Василий Ключевский полагал причинами Смуты пресечение старой династии и социальную рознь. (Династический кризис, социальный кризис.) </a:t>
            </a:r>
            <a:endParaRPr/>
          </a:p>
          <a:p>
            <a:pPr>
              <a:buNone/>
              <a:defRPr/>
            </a:pPr>
            <a:r>
              <a:rPr lang="ru-RU"/>
              <a:t>Сергей Платонов считал причинами Смуты неразумные меры Ивана Грозного во внутренней (опричнина) и во внешней (Ливонская война) политике, что привело к расколу общества. (Кризис государственного управления.)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43971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000" b="1">
                <a:solidFill>
                  <a:srgbClr val="C00000"/>
                </a:solidFill>
              </a:rPr>
              <a:t>9 КЛАСС. Курс «История России». Тема «Социальная и правовая модернизация страны при Александре II»</a:t>
            </a:r>
            <a:endParaRPr lang="ru-RU" sz="2000" b="1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857232"/>
            <a:ext cx="4757742" cy="50006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1600"/>
              <a:t>Прочтите отрывок из воспоминаний и выполните задание.</a:t>
            </a:r>
            <a:endParaRPr lang="ru-RU" sz="160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214282" y="1357298"/>
            <a:ext cx="5214974" cy="5286412"/>
          </a:xfrm>
        </p:spPr>
        <p:txBody>
          <a:bodyPr>
            <a:noAutofit/>
          </a:bodyPr>
          <a:lstStyle/>
          <a:p>
            <a:pPr>
              <a:buNone/>
              <a:defRPr/>
            </a:pPr>
            <a:r>
              <a:rPr lang="ru-RU" sz="1600"/>
              <a:t>                  Весною 1874 года молодежь, принявшая программу движения, отправлялась по железным дорогам из центров в провинцию. У каждого молодого человека можно было найти в кармане или за голенищем фальшивый паспорт на имя какого-нибудь крестьянина или мещанина, а в узелке поддевку или вообще крестьянскую одежду, если она уже не была на плечах пассажира, и несколько революционных книг и брошюр. Из Петербурга революционеры двинулись одни на родину или места, где у них имелись какие-нибудь случайные связи, другие – большинство – на Волгу, где они ожидали найти наиболее благоприятную почву для революционной деятельности, третьи – меньшая часть – направлялись на юг, преимущественно в Киев, четвертые, наконец, считали нужным предварительно заехать в разные губернские города, где имелись революционные кружки, с которыми предполагалось установить связи, или представлялся какой-нибудь случай для пропаганды…» </a:t>
            </a:r>
            <a:r>
              <a:rPr lang="ru-RU" sz="1200"/>
              <a:t>(Ковалик С.Ф. Революционное движение 70-х годов и процесс 193-х. – М., 1928. – С.133–138)</a:t>
            </a:r>
            <a:endParaRPr lang="ru-RU" sz="120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5429256" y="857232"/>
            <a:ext cx="3500462" cy="121444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1600"/>
              <a:t>Используя отрывок и знания по истории, выберите в приведенном списке три верных суждения. Запишите цифры, под которыми они указаны.</a:t>
            </a:r>
            <a:endParaRPr lang="ru-RU" sz="160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5357818" y="2071678"/>
            <a:ext cx="3500462" cy="4572032"/>
          </a:xfrm>
        </p:spPr>
        <p:txBody>
          <a:bodyPr>
            <a:normAutofit fontScale="62500" lnSpcReduction="20000"/>
          </a:bodyPr>
          <a:lstStyle/>
          <a:p>
            <a:pPr>
              <a:buNone/>
              <a:defRPr/>
            </a:pPr>
            <a:r>
              <a:rPr lang="ru-RU"/>
              <a:t> </a:t>
            </a:r>
            <a:r>
              <a:rPr lang="ru-RU" sz="2600"/>
              <a:t>1) Описанное в тексте движение получило название «хождение в народ». </a:t>
            </a:r>
            <a:endParaRPr/>
          </a:p>
          <a:p>
            <a:pPr>
              <a:buNone/>
              <a:defRPr/>
            </a:pPr>
            <a:r>
              <a:rPr lang="ru-RU" sz="2600"/>
              <a:t>2) Революционеры, о которых говорится в отрывке, были поддержаны крестьянством. </a:t>
            </a:r>
            <a:endParaRPr/>
          </a:p>
          <a:p>
            <a:pPr>
              <a:buNone/>
              <a:defRPr/>
            </a:pPr>
            <a:r>
              <a:rPr lang="ru-RU" sz="2600"/>
              <a:t>3) Событие, описанное в тексте, относится к царствованию Александра I. </a:t>
            </a:r>
            <a:endParaRPr/>
          </a:p>
          <a:p>
            <a:pPr>
              <a:buNone/>
              <a:defRPr/>
            </a:pPr>
            <a:r>
              <a:rPr lang="ru-RU" sz="2600"/>
              <a:t>4) Движение, о котором говорится в отрывке из воспоминаний, имело стихийный характер: не было ни единого плана, на программы, ни организации. </a:t>
            </a:r>
            <a:endParaRPr/>
          </a:p>
          <a:p>
            <a:pPr>
              <a:buNone/>
              <a:defRPr/>
            </a:pPr>
            <a:r>
              <a:rPr lang="ru-RU" sz="2600"/>
              <a:t>5) Автор негативно оценивает участников движения. </a:t>
            </a:r>
            <a:endParaRPr/>
          </a:p>
          <a:p>
            <a:pPr>
              <a:buNone/>
              <a:defRPr/>
            </a:pPr>
            <a:r>
              <a:rPr lang="ru-RU" sz="2600"/>
              <a:t>6) В результате движения большинство участников было арестовано, приговорено правительством к заключению, каторге, ссылке.</a:t>
            </a:r>
            <a:endParaRPr lang="ru-RU" sz="2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>
                <a:solidFill>
                  <a:srgbClr val="C00000"/>
                </a:solidFill>
              </a:rPr>
              <a:t>Характеристика задания и оценивание</a:t>
            </a:r>
            <a:endParaRPr lang="ru-RU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85000" lnSpcReduction="10000"/>
          </a:bodyPr>
          <a:lstStyle/>
          <a:p>
            <a:pPr>
              <a:buNone/>
              <a:defRPr/>
            </a:pPr>
            <a:r>
              <a:rPr lang="ru-RU"/>
              <a:t>    </a:t>
            </a:r>
            <a:r>
              <a:rPr lang="ru-RU" u="sng">
                <a:solidFill>
                  <a:srgbClr val="C00000"/>
                </a:solidFill>
              </a:rPr>
              <a:t>Конкретизированный предметный результат: </a:t>
            </a:r>
            <a:r>
              <a:rPr lang="ru-RU"/>
              <a:t>извлечение информации из источника с опорой на знание исторических фактов и явлений. </a:t>
            </a:r>
            <a:endParaRPr/>
          </a:p>
          <a:p>
            <a:pPr>
              <a:buNone/>
              <a:defRPr/>
            </a:pPr>
            <a:r>
              <a:rPr lang="ru-RU" u="sng">
                <a:solidFill>
                  <a:srgbClr val="C00000"/>
                </a:solidFill>
              </a:rPr>
              <a:t>Возможности использования на уроке: </a:t>
            </a:r>
            <a:r>
              <a:rPr lang="ru-RU"/>
              <a:t>задание на карточке. </a:t>
            </a:r>
            <a:endParaRPr/>
          </a:p>
          <a:p>
            <a:pPr>
              <a:buNone/>
              <a:defRPr/>
            </a:pPr>
            <a:r>
              <a:rPr lang="ru-RU" u="sng">
                <a:solidFill>
                  <a:srgbClr val="C00000"/>
                </a:solidFill>
              </a:rPr>
              <a:t>Вид задания (по характеру действий): </a:t>
            </a:r>
            <a:r>
              <a:rPr lang="ru-RU"/>
              <a:t>проанализировать текст источника, соотнести его с изученным содержанием темы для верного выбора суждений. </a:t>
            </a:r>
            <a:endParaRPr/>
          </a:p>
          <a:p>
            <a:pPr>
              <a:buNone/>
              <a:defRPr/>
            </a:pPr>
            <a:r>
              <a:rPr lang="ru-RU" u="sng">
                <a:solidFill>
                  <a:srgbClr val="C00000"/>
                </a:solidFill>
              </a:rPr>
              <a:t>Показатель достижения предметного результата. </a:t>
            </a:r>
            <a:r>
              <a:rPr lang="ru-RU"/>
              <a:t>Ответ: 146.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ru-RU" sz="2400">
                <a:solidFill>
                  <a:srgbClr val="C00000"/>
                </a:solidFill>
              </a:rPr>
              <a:t>Проанализируйте текст и определите, за что автор критикует школьное образование в XV–XVI вв. Свой ответ аргументируйте</a:t>
            </a:r>
            <a:r>
              <a:rPr lang="ru-RU" sz="2400">
                <a:solidFill>
                  <a:srgbClr val="C00000"/>
                </a:solidFill>
              </a:rPr>
              <a:t>. 6 класс</a:t>
            </a:r>
            <a:endParaRPr lang="ru-RU" sz="2400">
              <a:solidFill>
                <a:srgbClr val="C0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214282" y="1571612"/>
            <a:ext cx="4283106" cy="5072097"/>
          </a:xfrm>
        </p:spPr>
        <p:txBody>
          <a:bodyPr>
            <a:normAutofit fontScale="85000" lnSpcReduction="20000"/>
          </a:bodyPr>
          <a:lstStyle/>
          <a:p>
            <a:pPr>
              <a:buNone/>
              <a:defRPr/>
            </a:pPr>
            <a:r>
              <a:rPr lang="ru-RU"/>
              <a:t>       В своих записках сын канатчика </a:t>
            </a:r>
            <a:r>
              <a:rPr lang="ru-RU"/>
              <a:t>Габриэль</a:t>
            </a:r>
            <a:r>
              <a:rPr lang="ru-RU"/>
              <a:t> </a:t>
            </a:r>
            <a:r>
              <a:rPr lang="ru-RU"/>
              <a:t>Харви</a:t>
            </a:r>
            <a:r>
              <a:rPr lang="ru-RU"/>
              <a:t> перечислял известных изобретателей («математик и механик» </a:t>
            </a:r>
            <a:r>
              <a:rPr lang="ru-RU"/>
              <a:t>Хэмфри</a:t>
            </a:r>
            <a:r>
              <a:rPr lang="ru-RU"/>
              <a:t> </a:t>
            </a:r>
            <a:r>
              <a:rPr lang="ru-RU"/>
              <a:t>Коул</a:t>
            </a:r>
            <a:r>
              <a:rPr lang="ru-RU"/>
              <a:t>, «корабельный мастер» Мэтью Бейкер, «мореход» Роберт Норманн, «канонир» Уильям </a:t>
            </a:r>
            <a:r>
              <a:rPr lang="ru-RU"/>
              <a:t>Бурн</a:t>
            </a:r>
            <a:r>
              <a:rPr lang="ru-RU"/>
              <a:t> и др.) и с удовлетворением замечал, что «эти разумные и усердные практики» в школах не обучались и не обладали пустым бременем «книжных знаний».</a:t>
            </a:r>
            <a:endParaRPr/>
          </a:p>
          <a:p>
            <a:pPr>
              <a:buNone/>
              <a:defRPr/>
            </a:pPr>
            <a:r>
              <a:rPr lang="ru-RU"/>
              <a:t>      Автор критикует средневековую школу за то, что она: </a:t>
            </a:r>
            <a:endParaRPr/>
          </a:p>
          <a:p>
            <a:pPr>
              <a:buNone/>
              <a:defRPr/>
            </a:pPr>
            <a:r>
              <a:rPr lang="ru-RU"/>
              <a:t>А) не дает никаких знаний</a:t>
            </a:r>
            <a:endParaRPr/>
          </a:p>
          <a:p>
            <a:pPr>
              <a:buNone/>
              <a:defRPr/>
            </a:pPr>
            <a:r>
              <a:rPr lang="ru-RU"/>
              <a:t>Б) дает знания, оторванные от жизни </a:t>
            </a:r>
            <a:endParaRPr/>
          </a:p>
          <a:p>
            <a:pPr>
              <a:buNone/>
              <a:defRPr/>
            </a:pPr>
            <a:r>
              <a:rPr lang="ru-RU"/>
              <a:t>В) не дает глубоких научных знаний</a:t>
            </a:r>
            <a:endParaRPr/>
          </a:p>
          <a:p>
            <a:pPr>
              <a:buNone/>
              <a:defRPr/>
            </a:pPr>
            <a:r>
              <a:rPr lang="ru-RU"/>
              <a:t>Г) не дает глубоких технических знаний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ru-RU" sz="2000"/>
              <a:t>Характеристика задания и оценивание</a:t>
            </a:r>
            <a:endParaRPr lang="ru-RU" sz="200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214810" y="2174874"/>
            <a:ext cx="4929190" cy="4683125"/>
          </a:xfrm>
        </p:spPr>
        <p:txBody>
          <a:bodyPr>
            <a:normAutofit fontScale="77500" lnSpcReduction="20000"/>
          </a:bodyPr>
          <a:lstStyle/>
          <a:p>
            <a:pPr>
              <a:buNone/>
              <a:defRPr/>
            </a:pPr>
            <a:r>
              <a:rPr lang="ru-RU"/>
              <a:t>                Конкретизированный предметный результат: умение раскрывать и характеризовать особенности и значение культурного наследия Средневекового периода истории. </a:t>
            </a:r>
            <a:r>
              <a:rPr lang="ru-RU" u="sng"/>
              <a:t>Возможности использования на уроке: </a:t>
            </a:r>
            <a:r>
              <a:rPr lang="ru-RU"/>
              <a:t>организация работы в ходе беседы или при работе в мини-группах. </a:t>
            </a:r>
            <a:r>
              <a:rPr lang="ru-RU" u="sng"/>
              <a:t>Вид задания (по характеру действий): </a:t>
            </a:r>
            <a:r>
              <a:rPr lang="ru-RU"/>
              <a:t>интерпретация информации, данной в тексте исторического источника в явном виде, с использованием предметных и контекстных знаний. </a:t>
            </a:r>
            <a:r>
              <a:rPr lang="ru-RU" u="sng"/>
              <a:t>Показатель достижения предметного результата. </a:t>
            </a:r>
            <a:r>
              <a:rPr lang="ru-RU"/>
              <a:t>Ответ: Б. </a:t>
            </a:r>
            <a:endParaRPr/>
          </a:p>
          <a:p>
            <a:pPr>
              <a:buNone/>
              <a:defRPr/>
            </a:pPr>
            <a:r>
              <a:rPr lang="ru-RU"/>
              <a:t>       В качестве главного аргумента в пользу «знаний, оторванных от жизни», приведен фрагмент из текста, где сказано о «пустом бремени "книжных знаний"».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14282" y="214290"/>
            <a:ext cx="8929718" cy="64294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1800" b="1">
                <a:solidFill>
                  <a:srgbClr val="C00000"/>
                </a:solidFill>
              </a:rPr>
              <a:t>После ознакомления с текстами определите, в каких фрагментах дано описание шатрового стиля архитектуры, и объясните, по каким признакам вы это установили</a:t>
            </a:r>
            <a:r>
              <a:rPr lang="ru-RU" sz="1800" b="1">
                <a:solidFill>
                  <a:srgbClr val="C00000"/>
                </a:solidFill>
              </a:rPr>
              <a:t>. 6 класс</a:t>
            </a:r>
            <a:endParaRPr lang="ru-RU" sz="1800" b="1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214282" y="928670"/>
            <a:ext cx="8715436" cy="5929330"/>
          </a:xfrm>
        </p:spPr>
        <p:txBody>
          <a:bodyPr>
            <a:normAutofit fontScale="47500" lnSpcReduction="20000"/>
          </a:bodyPr>
          <a:lstStyle/>
          <a:p>
            <a:pPr>
              <a:buNone/>
              <a:defRPr/>
            </a:pPr>
            <a:r>
              <a:rPr lang="ru-RU" u="sng">
                <a:solidFill>
                  <a:srgbClr val="C00000"/>
                </a:solidFill>
              </a:rPr>
              <a:t>Текстовый фрагмент А  </a:t>
            </a:r>
            <a:r>
              <a:rPr lang="ru-RU"/>
              <a:t>Эти … храмы были позаимствованы из Византии и имели несколько главных черт. Храмы имели один или несколько куполов, среди которых при этом в любом случае можно выделить один – главный. Главный купол опирался на барабан, </a:t>
            </a:r>
            <a:endParaRPr/>
          </a:p>
          <a:p>
            <a:pPr>
              <a:buNone/>
              <a:defRPr/>
            </a:pPr>
            <a:r>
              <a:rPr lang="ru-RU" u="sng">
                <a:solidFill>
                  <a:srgbClr val="C00000"/>
                </a:solidFill>
              </a:rPr>
              <a:t>Текстовый фрагмент Б </a:t>
            </a:r>
            <a:r>
              <a:rPr lang="ru-RU"/>
              <a:t>Эти каменные … храмы представляли собой совершенно новый, уникальный тип архитектуры. Было что-то похожее в стремлении русских храмов к динамичному, устремленному вверх объему, который присущ готике. … а общей опорой для куполов служили столбы внутри храма. Как правило, этих столбов было четыре, но были и другие варианты. Отличительным же признаком древнерусского зодчества была башне образность основного объема храма, что не характерно для готики.</a:t>
            </a:r>
            <a:endParaRPr/>
          </a:p>
          <a:p>
            <a:pPr>
              <a:buNone/>
              <a:defRPr/>
            </a:pPr>
            <a:r>
              <a:rPr lang="ru-RU" u="sng">
                <a:solidFill>
                  <a:srgbClr val="C00000"/>
                </a:solidFill>
              </a:rPr>
              <a:t>Текстовый фрагмент В </a:t>
            </a:r>
            <a:r>
              <a:rPr lang="ru-RU"/>
              <a:t>Этот уникальный стиль в русской архитектуре был вдохновлен европейской модой. Пышные и грандиозные постройки стиля … – самый яркий архитектурный стиль Европы XVI–XVII веков. Отечественный … стиль многое перенял от своего западного соседа, но в отличие от западноевропейских построек с ордерными колоннами и декоративными элементами в России отличительной чертой стало неповторимое «русское узорочье». </a:t>
            </a:r>
            <a:endParaRPr/>
          </a:p>
          <a:p>
            <a:pPr>
              <a:buNone/>
              <a:defRPr/>
            </a:pPr>
            <a:r>
              <a:rPr lang="ru-RU" u="sng">
                <a:solidFill>
                  <a:srgbClr val="C00000"/>
                </a:solidFill>
              </a:rPr>
              <a:t>Текстовый фрагмент Г </a:t>
            </a:r>
            <a:r>
              <a:rPr lang="ru-RU"/>
              <a:t>Эти оригинальные, не похожие ни на что … храмы часто начинались четвериком. Дальше на следующем ярусе у четверика срезали углы – получался восьмерик, а потом на восьмерик ставили пирамиду, обычно восьмигранную. Это была стандартная компоновка, хотя встречались и другие варианты конструкции. </a:t>
            </a:r>
            <a:endParaRPr/>
          </a:p>
          <a:p>
            <a:pPr>
              <a:buNone/>
              <a:defRPr/>
            </a:pPr>
            <a:r>
              <a:rPr lang="ru-RU" sz="3400" b="1">
                <a:solidFill>
                  <a:srgbClr val="C00000"/>
                </a:solidFill>
              </a:rPr>
              <a:t>Характеристика задания и оценивание </a:t>
            </a:r>
            <a:endParaRPr/>
          </a:p>
          <a:p>
            <a:pPr>
              <a:buNone/>
              <a:defRPr/>
            </a:pPr>
            <a:r>
              <a:rPr lang="ru-RU" sz="3400" b="1">
                <a:solidFill>
                  <a:srgbClr val="C00000"/>
                </a:solidFill>
              </a:rPr>
              <a:t>        </a:t>
            </a:r>
            <a:r>
              <a:rPr lang="ru-RU"/>
              <a:t>Конкретизированный предметный результат: умение объяснять смысл термина «шатровый стиль». Возможности использования на уроке: организация работы в мини-группах или в парах. Вид задания (по характеру действий): сравнительный анализ нескольких источников исторической информации и извлечение из них сведений о понятии/термине, представленных в явном виде.</a:t>
            </a:r>
            <a:endParaRPr/>
          </a:p>
          <a:p>
            <a:pPr>
              <a:buNone/>
              <a:defRPr/>
            </a:pPr>
            <a:r>
              <a:rPr lang="ru-RU" u="sng">
                <a:solidFill>
                  <a:srgbClr val="C00000"/>
                </a:solidFill>
              </a:rPr>
              <a:t>Показатель достижения предметного результата. </a:t>
            </a:r>
            <a:r>
              <a:rPr lang="ru-RU"/>
              <a:t>Ответ: БГ. </a:t>
            </a:r>
            <a:endParaRPr/>
          </a:p>
          <a:p>
            <a:pPr>
              <a:buNone/>
              <a:defRPr/>
            </a:pPr>
            <a:r>
              <a:rPr lang="ru-RU" u="sng">
                <a:solidFill>
                  <a:srgbClr val="C00000"/>
                </a:solidFill>
              </a:rPr>
              <a:t>Примерные аргументы: </a:t>
            </a:r>
            <a:r>
              <a:rPr lang="ru-RU"/>
              <a:t>– в пользу текстового фрагмента Б: в нем говорится о «динамичном, устремленном вверх объеме»; – в пользу текстового фрагмента Г: в нем сказано о «четверике, восьмерике и пирамиде», что было характерно для шатровых русских храмов XVI–XVII вв.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472518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000" b="1">
                <a:solidFill>
                  <a:srgbClr val="C00000"/>
                </a:solidFill>
              </a:rPr>
              <a:t>Прочтите фрагмент из Таможенного тарифа 1724 года и определите, как применялись в торговой практике понятия «протекционизм» и «меркантилизм». Объясните, с какой целью в одних случаях назначались низкие таможенные пошлины, а в других – высокие</a:t>
            </a:r>
            <a:r>
              <a:rPr lang="ru-RU" sz="2000" b="1">
                <a:solidFill>
                  <a:srgbClr val="C00000"/>
                </a:solidFill>
              </a:rPr>
              <a:t>. 8 класс</a:t>
            </a:r>
            <a:endParaRPr lang="ru-RU" sz="2000" b="1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214282" y="1600200"/>
            <a:ext cx="8643998" cy="4543444"/>
          </a:xfrm>
        </p:spPr>
        <p:txBody>
          <a:bodyPr>
            <a:normAutofit fontScale="47500" lnSpcReduction="20000"/>
          </a:bodyPr>
          <a:lstStyle/>
          <a:p>
            <a:pPr>
              <a:buNone/>
              <a:defRPr/>
            </a:pPr>
            <a:r>
              <a:rPr lang="ru-RU">
                <a:solidFill>
                  <a:srgbClr val="C00000"/>
                </a:solidFill>
              </a:rPr>
              <a:t>        Протокол соединенного присутствия коммерц-коллегии и </a:t>
            </a:r>
            <a:r>
              <a:rPr lang="ru-RU">
                <a:solidFill>
                  <a:srgbClr val="C00000"/>
                </a:solidFill>
              </a:rPr>
              <a:t>мануфактурколлегии</a:t>
            </a:r>
            <a:r>
              <a:rPr lang="ru-RU">
                <a:solidFill>
                  <a:srgbClr val="C00000"/>
                </a:solidFill>
              </a:rPr>
              <a:t> 11 ноября 1723 года по обсуждению вопроса о назначении таможенных пошлин на привозимые и отпускные товары. </a:t>
            </a:r>
            <a:endParaRPr/>
          </a:p>
          <a:p>
            <a:pPr>
              <a:buNone/>
              <a:defRPr/>
            </a:pPr>
            <a:r>
              <a:rPr lang="ru-RU"/>
              <a:t>         И согласно положили следующее, и в протокол обеих коллегий записать приказали: – на бахрому золотую и серебряную и на мишурную, хотя оной фабрики в России нет, однако дабы не вывозили под видом тех золотых и серебряных </a:t>
            </a:r>
            <a:r>
              <a:rPr lang="ru-RU"/>
              <a:t>бахром</a:t>
            </a:r>
            <a:r>
              <a:rPr lang="ru-RU"/>
              <a:t>; а на шелковую для того, что она делается в России, положить 25 процентов; – на бархаты итальянские и голландские и всяких рук, положить 25 процентов для того, что она делается в России; – на всякую бумагу 12,5 процента для того, что она делается в России, но только еще в совершенство не приходила, к тому же и материалами недовольна; – на воск и на свечи восковые 37,5 процента с оценки для того, что оного в России имеется довольное число. </a:t>
            </a:r>
            <a:endParaRPr/>
          </a:p>
          <a:p>
            <a:pPr>
              <a:buNone/>
              <a:defRPr/>
            </a:pPr>
            <a:r>
              <a:rPr lang="ru-RU" b="1" u="sng">
                <a:solidFill>
                  <a:srgbClr val="C00000"/>
                </a:solidFill>
              </a:rPr>
              <a:t> Характеристика задания и оценивание </a:t>
            </a:r>
            <a:r>
              <a:rPr lang="ru-RU"/>
              <a:t>Конкретизированный предметный результат: умение объяснять смысл понятий (терминов) «меркантилизм», «протекционизм». </a:t>
            </a:r>
            <a:endParaRPr/>
          </a:p>
          <a:p>
            <a:pPr>
              <a:buNone/>
              <a:defRPr/>
            </a:pPr>
            <a:r>
              <a:rPr lang="ru-RU" u="sng">
                <a:solidFill>
                  <a:srgbClr val="C00000"/>
                </a:solidFill>
              </a:rPr>
              <a:t>Возможности использования на уроке: </a:t>
            </a:r>
            <a:r>
              <a:rPr lang="ru-RU"/>
              <a:t>организация работы в ходе беседы или в мини-группах. Вид задания (по характеру действий): определение существенных признаков понятия/термина с опорой на информацию из текстового исторического источника. </a:t>
            </a:r>
            <a:endParaRPr/>
          </a:p>
          <a:p>
            <a:pPr>
              <a:buNone/>
              <a:defRPr/>
            </a:pPr>
            <a:r>
              <a:rPr lang="ru-RU" u="sng">
                <a:solidFill>
                  <a:srgbClr val="C00000"/>
                </a:solidFill>
              </a:rPr>
              <a:t>Показатель достижения предметного результата. </a:t>
            </a:r>
            <a:r>
              <a:rPr lang="ru-RU"/>
              <a:t>Примерный ответ: </a:t>
            </a:r>
            <a:endParaRPr/>
          </a:p>
          <a:p>
            <a:pPr marL="514350" indent="-514350">
              <a:buAutoNum type="arabicParenR"/>
              <a:defRPr/>
            </a:pPr>
            <a:r>
              <a:rPr lang="ru-RU"/>
              <a:t>Протекционизм проявился в документе в высоких процентах пошлин (т. к. они защищали российских производителей от конкуренции). </a:t>
            </a:r>
            <a:endParaRPr/>
          </a:p>
          <a:p>
            <a:pPr marL="514350" indent="-514350">
              <a:buAutoNum type="arabicParenR"/>
              <a:defRPr/>
            </a:pPr>
            <a:r>
              <a:rPr lang="ru-RU"/>
              <a:t> Меркантилизм проявился в низких процентах пошлин (т. к. это не только поощряло собственное производство, но и сохраняло денежные средства в стране).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71435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1600" b="1">
                <a:solidFill>
                  <a:srgbClr val="C00000"/>
                </a:solidFill>
              </a:rPr>
              <a:t>На основе информации из текста заполните схему государственного устройства Древнерусского государства и укажите главную особенность его управления</a:t>
            </a:r>
            <a:r>
              <a:rPr lang="ru-RU" sz="1600" b="1">
                <a:solidFill>
                  <a:srgbClr val="C00000"/>
                </a:solidFill>
              </a:rPr>
              <a:t>. 6 класс</a:t>
            </a:r>
            <a:endParaRPr lang="ru-RU" sz="1600" b="1">
              <a:solidFill>
                <a:srgbClr val="C0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0" y="785794"/>
            <a:ext cx="4929190" cy="6072206"/>
          </a:xfrm>
        </p:spPr>
        <p:txBody>
          <a:bodyPr>
            <a:normAutofit fontScale="70000" lnSpcReduction="20000"/>
          </a:bodyPr>
          <a:lstStyle/>
          <a:p>
            <a:pPr>
              <a:buNone/>
              <a:defRPr/>
            </a:pPr>
            <a:r>
              <a:rPr lang="ru-RU"/>
              <a:t>            Владимир Святославович ввел новую систему управления Русью. Оставшись в Киеве, он сделал его столицей государства, а киевского князя – главой всех князей. Своих сыновей он отправил князьями-наместниками в другие города, которые становились центрами «волости». Князья-наместники были представителями киевского князя в волостях и ежегодно собирали дань с подчиненных земель. Дань предназначалась для князя и его дружины, которая делилась на старшую (их называли «бояре») и младшую («отроки»). Если старшим дружинникам князь доверял должности наместников, воевод и тысяцких, то младшие дружинники назначались слугами, сборщиками налогов и судебными исполнителями. В вопросах управления князь не всегда мог действовать по своему усмотрению. Его власть в волостях ограничивалась вечем – выборным собранием из жителей главного города волости. В вече участвовали главы свободных семей и совершеннолетние мужчины-воины. Многие решения принимались совместно князем и вечем. Одна из важных особенностей Древнерусского государства состояла в том, что верховная власть делилась между ________, ________ и ________.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5000628" y="785794"/>
            <a:ext cx="4143372" cy="392909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1600">
                <a:solidFill>
                  <a:srgbClr val="C00000"/>
                </a:solidFill>
              </a:rPr>
              <a:t>Характеристика задания и оценивание </a:t>
            </a:r>
            <a:r>
              <a:rPr lang="ru-RU" sz="1600" b="0" u="sng">
                <a:solidFill>
                  <a:srgbClr val="C00000"/>
                </a:solidFill>
              </a:rPr>
              <a:t>Конкретизированный предметный результат: </a:t>
            </a:r>
            <a:r>
              <a:rPr lang="ru-RU" sz="1600" b="0"/>
              <a:t>умение раскрывать новые веяния в российской культуре XVII в. </a:t>
            </a:r>
            <a:endParaRPr/>
          </a:p>
          <a:p>
            <a:pPr>
              <a:defRPr/>
            </a:pPr>
            <a:r>
              <a:rPr lang="ru-RU" sz="1600" b="0" u="sng">
                <a:solidFill>
                  <a:srgbClr val="C00000"/>
                </a:solidFill>
              </a:rPr>
              <a:t>Возможности использования на уроке: </a:t>
            </a:r>
            <a:r>
              <a:rPr lang="ru-RU" sz="1600" b="0"/>
              <a:t>организация работы индивидуально или в парах. </a:t>
            </a:r>
            <a:endParaRPr/>
          </a:p>
          <a:p>
            <a:pPr>
              <a:defRPr/>
            </a:pPr>
            <a:r>
              <a:rPr lang="ru-RU" sz="1600" b="0" u="sng">
                <a:solidFill>
                  <a:srgbClr val="C00000"/>
                </a:solidFill>
              </a:rPr>
              <a:t>Вид задания (по характеру действий): </a:t>
            </a:r>
            <a:r>
              <a:rPr lang="ru-RU" sz="1600" b="0"/>
              <a:t>интерпретация и обобщение сведений, данных в неявном виде в текстовом источнике информации. </a:t>
            </a:r>
            <a:endParaRPr/>
          </a:p>
          <a:p>
            <a:pPr>
              <a:defRPr/>
            </a:pPr>
            <a:r>
              <a:rPr lang="ru-RU" sz="1600" b="0" u="sng">
                <a:solidFill>
                  <a:srgbClr val="C00000"/>
                </a:solidFill>
              </a:rPr>
              <a:t>Показатель достижения предметного результата. </a:t>
            </a:r>
            <a:r>
              <a:rPr lang="ru-RU" sz="1600" b="0"/>
              <a:t>Ответ: Верховная власть в Древней Руси делилась между князем, дружиной и вече </a:t>
            </a:r>
            <a:endParaRPr lang="ru-RU" sz="1600" b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5214942" y="4857760"/>
            <a:ext cx="3714776" cy="2000240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ru-RU" sz="1600"/>
              <a:t>                         КИЕВСКИЙ КНЯЗЬ </a:t>
            </a:r>
            <a:endParaRPr/>
          </a:p>
          <a:p>
            <a:pPr>
              <a:buNone/>
              <a:defRPr/>
            </a:pPr>
            <a:r>
              <a:rPr lang="ru-RU" sz="1600"/>
              <a:t>КНЯЗЬЯ - НАМЕСТНИКИ           -          ВЕЧЕ </a:t>
            </a:r>
            <a:endParaRPr/>
          </a:p>
          <a:p>
            <a:pPr>
              <a:buNone/>
              <a:defRPr/>
            </a:pPr>
            <a:r>
              <a:rPr lang="ru-RU" sz="1600"/>
              <a:t>СТАРШАЯ    -    ДРУЖИНА   -     МЛАДШАЯ</a:t>
            </a:r>
            <a:endParaRPr/>
          </a:p>
          <a:p>
            <a:pPr>
              <a:buNone/>
              <a:defRPr/>
            </a:pPr>
            <a:endParaRPr lang="ru-RU" sz="1600"/>
          </a:p>
          <a:p>
            <a:pPr algn="ctr">
              <a:buNone/>
              <a:defRPr/>
            </a:pPr>
            <a:r>
              <a:rPr lang="ru-RU" sz="1600"/>
              <a:t>        Верховная власть в Древней Руси делилась между князем, дружиной и вече</a:t>
            </a:r>
            <a:endParaRPr lang="ru-RU" sz="1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r7-office/2024.3.2.622</Application>
  <DocSecurity>0</DocSecurity>
  <PresentationFormat>Экран (4:3)</PresentationFormat>
  <Paragraphs>0</Paragraphs>
  <Slides>13</Slides>
  <Notes>13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Людмила</dc:creator>
  <cp:keywords/>
  <dc:description/>
  <dc:identifier/>
  <dc:language/>
  <cp:lastModifiedBy>John Roduman</cp:lastModifiedBy>
  <cp:revision>14</cp:revision>
  <dcterms:created xsi:type="dcterms:W3CDTF">2024-10-28T11:59:41Z</dcterms:created>
  <dcterms:modified xsi:type="dcterms:W3CDTF">2025-05-29T01:52:00Z</dcterms:modified>
  <cp:category/>
  <cp:contentStatus/>
  <cp:version/>
</cp:coreProperties>
</file>