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95" r:id="rId2"/>
    <p:sldId id="354" r:id="rId3"/>
    <p:sldId id="305" r:id="rId4"/>
    <p:sldId id="311" r:id="rId5"/>
    <p:sldId id="317" r:id="rId6"/>
    <p:sldId id="313" r:id="rId7"/>
    <p:sldId id="301" r:id="rId8"/>
    <p:sldId id="297" r:id="rId9"/>
    <p:sldId id="327" r:id="rId10"/>
    <p:sldId id="298" r:id="rId11"/>
    <p:sldId id="319" r:id="rId12"/>
    <p:sldId id="347" r:id="rId13"/>
    <p:sldId id="341" r:id="rId14"/>
    <p:sldId id="303" r:id="rId15"/>
    <p:sldId id="321" r:id="rId16"/>
    <p:sldId id="344" r:id="rId17"/>
    <p:sldId id="345" r:id="rId18"/>
    <p:sldId id="322" r:id="rId19"/>
    <p:sldId id="353" r:id="rId20"/>
    <p:sldId id="34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2079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4.7169811320754713E-2"/>
          <c:y val="0.13377419984628991"/>
          <c:w val="0.93081761006289365"/>
          <c:h val="0.802983976633321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Пример для подражания </c:v>
                </c:pt>
                <c:pt idx="1">
                  <c:v>Идеал</c:v>
                </c:pt>
                <c:pt idx="2">
                  <c:v>Предмет восхищения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Пример для подражания </c:v>
                </c:pt>
                <c:pt idx="1">
                  <c:v>Идеал</c:v>
                </c:pt>
                <c:pt idx="2">
                  <c:v>Предмет восхищения</c:v>
                </c:pt>
                <c:pt idx="3">
                  <c:v>Другое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4730750435371534"/>
          <c:y val="2.182178619088947E-2"/>
          <c:w val="0.42287869107225451"/>
          <c:h val="0.90979590694028545"/>
        </c:manualLayout>
      </c:layout>
      <c:overlay val="1"/>
    </c:legend>
    <c:plotVisOnly val="1"/>
    <c:dispBlanksAs val="zero"/>
    <c:showDLblsOverMax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ли у вас кумир?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 кумира</c:v>
                </c:pt>
                <c:pt idx="1">
                  <c:v>Есть кумир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406237379547551"/>
          <c:y val="0.39222733237510532"/>
          <c:w val="0.425286519466269"/>
          <c:h val="0.21554533524978994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Нужны ли людям кумиры?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Людям нужны кумиры</c:v>
                </c:pt>
                <c:pt idx="1">
                  <c:v>Людям не нужны кумиры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7208407181566425"/>
          <c:y val="0.35199691726227694"/>
          <c:w val="0.49969744752362466"/>
          <c:h val="0.29600616547545039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FD5EC-6C58-47A9-ADA4-DB89C6128EE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3E12C-8720-4E9D-8F0A-46F78E1D5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9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64FA-DEF1-48C8-A86E-06FCB7974A6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F9B11-6381-4BAD-AB6E-ABD0E9BB0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86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9B11-6381-4BAD-AB6E-ABD0E9BB05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80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091-6EE3-4520-9538-55D059075D05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91A-10D1-45A8-BFB7-7D64AB349F91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DC5A-2859-48E0-9FB8-335DEFE4083A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106E-1C45-42BE-96FB-27060B3ECD3E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B8CB-4ED1-4B3E-A3FB-5C5120B06063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F13D932-932F-400D-B5C4-FD32347A337B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6799-6D74-4B16-861F-4109A0A30D3A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BAA6-6439-412E-B83F-1C8B350938EE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4DAC-72D0-44AA-8FD7-44BEC9E86236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9A2C-E5D0-4492-877C-99A23F716F64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9D9152-A52E-4BE2-A8C6-FFAFF8A47226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11F2F7-36FF-4492-B00A-EBA86C304D0E}" type="datetime1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07157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Частное образовательное учреждение 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   «Лицей-интернат №5 открытого акционерного общества «РЖД»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126070" cy="46817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bg2">
                    <a:lumMod val="10000"/>
                  </a:schemeClr>
                </a:solidFill>
              </a:rPr>
              <a:t>Среднесрочный </a:t>
            </a:r>
          </a:p>
          <a:p>
            <a:pPr algn="ctr">
              <a:buNone/>
            </a:pPr>
            <a:r>
              <a:rPr lang="ru-RU" sz="1700" b="1" i="1" dirty="0" smtClean="0">
                <a:solidFill>
                  <a:schemeClr val="bg2">
                    <a:lumMod val="10000"/>
                  </a:schemeClr>
                </a:solidFill>
              </a:rPr>
              <a:t>      исследовательский проект 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«Нужны ли нам 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кумиры?» </a:t>
            </a:r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(аналитическое исследование)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428736"/>
            <a:ext cx="4038600" cy="46817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Авторы проекта: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Волох А.  10 «Б»</a:t>
            </a:r>
          </a:p>
          <a:p>
            <a:pPr>
              <a:buNone/>
            </a:pP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Косян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А.  10 «А»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Кравцов Г.  10 «А»</a:t>
            </a: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Руководители : Кравцова Л.Е.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Родуман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Л.Н</a:t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/>
          </a:p>
        </p:txBody>
      </p:sp>
      <p:pic>
        <p:nvPicPr>
          <p:cNvPr id="1026" name="Picture 2" descr="G:\фото\IMG_1438-22-01-19-07-0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571612"/>
            <a:ext cx="2928958" cy="2357430"/>
          </a:xfrm>
          <a:prstGeom prst="roundRect">
            <a:avLst/>
          </a:prstGeom>
          <a:noFill/>
        </p:spPr>
      </p:pic>
      <p:pic>
        <p:nvPicPr>
          <p:cNvPr id="6" name="Picture 2" descr="C:\Users\Андрей\Desktop\reporter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3929066"/>
            <a:ext cx="2971800" cy="23774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7" name="Picture 2" descr="poezd-animatsionnaya-kartinka-00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928670"/>
            <a:ext cx="1285852" cy="66765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У каждого свой кумир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esktop\фото\IMG_1449-23-01-19-07-5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857232"/>
            <a:ext cx="2375698" cy="3000396"/>
          </a:xfrm>
          <a:prstGeom prst="rect">
            <a:avLst/>
          </a:prstGeom>
          <a:noFill/>
        </p:spPr>
      </p:pic>
      <p:pic>
        <p:nvPicPr>
          <p:cNvPr id="6" name="Picture 3" descr="D:\Desktop\фото\IMG_1451-23-01-19-07-50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30" y="3330454"/>
            <a:ext cx="2506454" cy="3267080"/>
          </a:xfrm>
          <a:prstGeom prst="rect">
            <a:avLst/>
          </a:prstGeom>
          <a:noFill/>
        </p:spPr>
      </p:pic>
      <p:pic>
        <p:nvPicPr>
          <p:cNvPr id="8" name="Picture 2" descr="D:\Desktop\фото\IMG_1452-23-01-19-07-50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9502" y="1067594"/>
            <a:ext cx="2436635" cy="3071834"/>
          </a:xfrm>
          <a:prstGeom prst="rect">
            <a:avLst/>
          </a:prstGeom>
          <a:noFill/>
        </p:spPr>
      </p:pic>
      <p:pic>
        <p:nvPicPr>
          <p:cNvPr id="9" name="Picture 3" descr="D:\Desktop\фото\IMG_1455-23-01-19-07-50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7198" y="928670"/>
            <a:ext cx="3511550" cy="2633663"/>
          </a:xfrm>
          <a:prstGeom prst="rect">
            <a:avLst/>
          </a:prstGeom>
          <a:noFill/>
        </p:spPr>
      </p:pic>
      <p:pic>
        <p:nvPicPr>
          <p:cNvPr id="11" name="Рисунок 10" descr="PGbLsRRBVDc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48211" y="3633771"/>
            <a:ext cx="2214610" cy="30220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5720" y="3244334"/>
            <a:ext cx="2500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звезда </a:t>
            </a:r>
            <a:r>
              <a:rPr lang="en-US" sz="1600" b="1" i="1" dirty="0" smtClean="0"/>
              <a:t>NBA</a:t>
            </a:r>
            <a:r>
              <a:rPr lang="ru-RU" sz="1600" b="1" i="1" dirty="0" smtClean="0"/>
              <a:t> Джеймс </a:t>
            </a:r>
            <a:r>
              <a:rPr lang="ru-RU" sz="1600" b="1" i="1" dirty="0" err="1" smtClean="0"/>
              <a:t>Харден</a:t>
            </a:r>
            <a:endParaRPr lang="ru-RU" sz="16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6072206"/>
            <a:ext cx="2031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Курт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Кобейн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12776" y="1055195"/>
            <a:ext cx="238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В.И.Разумовский (ученый-хирург) </a:t>
            </a:r>
            <a:endParaRPr lang="ru-RU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22266" y="1000108"/>
            <a:ext cx="262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Л.Д. Троцкий</a:t>
            </a:r>
            <a:endParaRPr lang="ru-RU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60158" y="6286520"/>
            <a:ext cx="174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В.В.Путин </a:t>
            </a:r>
            <a:endParaRPr lang="ru-RU" b="1" i="1" dirty="0"/>
          </a:p>
        </p:txBody>
      </p:sp>
      <p:pic>
        <p:nvPicPr>
          <p:cNvPr id="5124" name="Picture 4" descr="https://i.mycdn.me/image?id=876604335460&amp;t=3&amp;plc=WEB&amp;tkn=*RsuE__3E2XEPY5x880B_1SF89RI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71736" y="3571876"/>
            <a:ext cx="2346855" cy="31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7342" y="6067808"/>
            <a:ext cx="357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Николай </a:t>
            </a:r>
            <a:r>
              <a:rPr lang="en-US" b="1" i="1" dirty="0" smtClean="0">
                <a:solidFill>
                  <a:schemeClr val="bg1"/>
                </a:solidFill>
              </a:rPr>
              <a:t>II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51910" y="3678350"/>
            <a:ext cx="1944216" cy="297750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929454" y="6286520"/>
            <a:ext cx="2390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    Николай </a:t>
            </a:r>
            <a:r>
              <a:rPr lang="en-US" i="1" dirty="0" smtClean="0">
                <a:solidFill>
                  <a:schemeClr val="bg1"/>
                </a:solidFill>
              </a:rPr>
              <a:t>II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Бандера</a:t>
            </a:r>
            <a:r>
              <a:rPr lang="ru-RU" b="1" i="1" dirty="0" smtClean="0">
                <a:solidFill>
                  <a:srgbClr val="002060"/>
                </a:solidFill>
              </a:rPr>
              <a:t> и Шухевич – кумиры украинской молодежи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D:\Desktop\проект\николай 2(2)\Укры\111 (1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71546"/>
            <a:ext cx="4214842" cy="2714644"/>
          </a:xfrm>
          <a:prstGeom prst="rect">
            <a:avLst/>
          </a:prstGeom>
          <a:noFill/>
        </p:spPr>
      </p:pic>
      <p:pic>
        <p:nvPicPr>
          <p:cNvPr id="9219" name="Picture 3" descr="D:\Desktop\проект\николай 2(2)\Укры\b3f2aa27564bf17500838d584c43ec5e-tmb-800x534xfi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071546"/>
            <a:ext cx="4464977" cy="2980372"/>
          </a:xfrm>
          <a:prstGeom prst="rect">
            <a:avLst/>
          </a:prstGeom>
          <a:noFill/>
        </p:spPr>
      </p:pic>
      <p:pic>
        <p:nvPicPr>
          <p:cNvPr id="9220" name="Picture 4" descr="D:\Desktop\проект\николай 2(2)\Укры\573547t1hc6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71876"/>
            <a:ext cx="4452645" cy="2786082"/>
          </a:xfrm>
          <a:prstGeom prst="rect">
            <a:avLst/>
          </a:prstGeom>
          <a:noFill/>
        </p:spPr>
      </p:pic>
      <p:pic>
        <p:nvPicPr>
          <p:cNvPr id="9221" name="Picture 5" descr="D:\Desktop\проект\николай 2(2)\Укры\Бандеровцы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643314"/>
            <a:ext cx="4452139" cy="297180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ГЛАС НАРОДА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2400" b="1" i="1" dirty="0" smtClean="0"/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 «Аргументы и факты»</a:t>
            </a:r>
          </a:p>
          <a:p>
            <a:pPr algn="ctr"/>
            <a:r>
              <a:rPr lang="en-US" sz="2400" b="1" i="1" dirty="0" smtClean="0"/>
              <a:t>AIF.ru</a:t>
            </a:r>
            <a:endParaRPr lang="ru-RU" sz="2400" b="1" i="1" dirty="0"/>
          </a:p>
        </p:txBody>
      </p:sp>
      <p:pic>
        <p:nvPicPr>
          <p:cNvPr id="5" name="Picture 2" descr="http://static1.repo.aif.ru/1/7a/1011615/0eddaa9749a55fd4f1983dfcc3d53d3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9" b="71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Тройка лидеров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25" y="1545378"/>
            <a:ext cx="8504238" cy="453559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0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8582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Представление проекта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на классных часах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Desktop\фото\IMG_1434-22-01-19-07-05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1214422"/>
            <a:ext cx="2375698" cy="3143272"/>
          </a:xfrm>
          <a:prstGeom prst="roundRect">
            <a:avLst/>
          </a:prstGeom>
          <a:noFill/>
        </p:spPr>
      </p:pic>
      <p:pic>
        <p:nvPicPr>
          <p:cNvPr id="6147" name="Picture 3" descr="D:\Desktop\фото\IMG_1435-22-01-19-07-0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357298"/>
            <a:ext cx="3047990" cy="2285992"/>
          </a:xfrm>
          <a:prstGeom prst="roundRect">
            <a:avLst/>
          </a:prstGeom>
          <a:noFill/>
        </p:spPr>
      </p:pic>
      <p:pic>
        <p:nvPicPr>
          <p:cNvPr id="6148" name="Picture 4" descr="D:\Desktop\фото\IMG_1445-23-01-19-07-50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929066"/>
            <a:ext cx="3357554" cy="2250273"/>
          </a:xfrm>
          <a:prstGeom prst="roundRect">
            <a:avLst/>
          </a:prstGeom>
          <a:noFill/>
        </p:spPr>
      </p:pic>
      <p:pic>
        <p:nvPicPr>
          <p:cNvPr id="8" name="Picture 5" descr="D:\Desktop\фото\IMG_1453-23-01-19-07-50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1142984"/>
            <a:ext cx="2488403" cy="3317871"/>
          </a:xfrm>
          <a:prstGeom prst="roundRect">
            <a:avLst/>
          </a:prstGeom>
          <a:noFill/>
        </p:spPr>
      </p:pic>
      <p:pic>
        <p:nvPicPr>
          <p:cNvPr id="1026" name="Picture 2" descr="D:\Desktop\IMG_1457-25-01-19-05-30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4429132"/>
            <a:ext cx="3000364" cy="2250273"/>
          </a:xfrm>
          <a:prstGeom prst="roundRect">
            <a:avLst/>
          </a:prstGeom>
          <a:noFill/>
        </p:spPr>
      </p:pic>
      <p:pic>
        <p:nvPicPr>
          <p:cNvPr id="1027" name="Picture 3" descr="D:\Desktop\IMG_1459-25-01-19-05-30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00760" y="4643446"/>
            <a:ext cx="3003143" cy="2057402"/>
          </a:xfrm>
          <a:prstGeom prst="round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Таблица «Результаты опроса среди обучающихся 10-х классов</a:t>
            </a: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лицея-интерната №5 ОАО «РЖД»»</a:t>
            </a:r>
            <a:endParaRPr lang="ru-RU" sz="2000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82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615"/>
                <a:gridCol w="3429024"/>
                <a:gridCol w="2233599"/>
              </a:tblGrid>
              <a:tr h="46308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Общие мысли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Выводы</a:t>
                      </a:r>
                      <a:endParaRPr lang="ru-RU" i="1" dirty="0"/>
                    </a:p>
                  </a:txBody>
                  <a:tcPr/>
                </a:tc>
              </a:tr>
              <a:tr h="4224826">
                <a:tc>
                  <a:txBody>
                    <a:bodyPr/>
                    <a:lstStyle/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Что значит быть кумиром? 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35% участников опроса считают, что кумир – это в первую очередь пример для подражания. Хороший или плохой, кумир – это тот человек, на которого ты хочешь быть похож.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 участников опроса считают, что кумир – это идеал человека. Возможно, многие  ставят своего кумира выше, чем остальных людей.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 участников опроса считают, что кумир – это  в первую очередь предмет восхищения. Кумир вдохновляет и выделяется из общей толпы.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Остальные участники опроса имеют отличное от других мнение. 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Большинство опрошенных  считают, что кумир – пример для подражания и на протяжении всего анкетирования придерживаются этого мнения. </a:t>
                      </a:r>
                      <a:endParaRPr lang="ru-RU" sz="1400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285720" y="2285992"/>
          <a:ext cx="2770177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Таблица «Результаты опроса среди обучающихся 10-х классов</a:t>
            </a:r>
            <a:r>
              <a:rPr lang="ru-RU" sz="1800" i="1" dirty="0" smtClean="0">
                <a:solidFill>
                  <a:srgbClr val="002060"/>
                </a:solidFill>
              </a:rPr>
              <a:t/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лицея-интерната №5 ОАО «РЖД»»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9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Вопросы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Общие мысли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Выводы </a:t>
                      </a:r>
                      <a:endParaRPr lang="ru-RU" i="1" dirty="0"/>
                    </a:p>
                  </a:txBody>
                  <a:tcPr/>
                </a:tc>
              </a:tr>
              <a:tr h="4330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2.Есть ли у вас кумир? Если нет, то кто мог бы им быть?</a:t>
                      </a:r>
                      <a:endParaRPr lang="ru-RU" sz="1800" i="1" dirty="0" smtClean="0"/>
                    </a:p>
                    <a:p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 участников опроса не имеют кумира, но возможного кандидата на это звание в основном описывают как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яркую,  решительную и милосердную личность.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 участников опроса имеют кумира. Это люди из области культуры, из сферы медицины, известные политические деятели. </a:t>
                      </a:r>
                    </a:p>
                    <a:p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Большая часть опрошенных имеют кумира в виде известных в широких кругах личностей</a:t>
                      </a:r>
                      <a:endParaRPr lang="ru-RU" sz="1800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00034" y="2786058"/>
          <a:ext cx="24860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Таблица «Результаты опроса среди обучающихся 10-х классов</a:t>
            </a:r>
            <a:r>
              <a:rPr lang="ru-RU" sz="1800" i="1" dirty="0" smtClean="0">
                <a:solidFill>
                  <a:srgbClr val="002060"/>
                </a:solidFill>
              </a:rPr>
              <a:t/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лицея-интерната №5 ОАО «РЖД»»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500174"/>
          <a:ext cx="8715438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43763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Вопросы 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Общие мысли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Выводы </a:t>
                      </a:r>
                      <a:endParaRPr lang="ru-RU" i="1" dirty="0"/>
                    </a:p>
                  </a:txBody>
                  <a:tcPr/>
                </a:tc>
              </a:tr>
              <a:tr h="4420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Считаете ли вы, что людям нужны кумиры?</a:t>
                      </a:r>
                      <a:b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i="1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90% участников опроса считают, что человеку нужен кумир. В основном для хорошего примера и проводника к добрым делам.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Остальные опрошенные считают, чтобы человек должен быть самостоятельным и сохранять свою индивидуальность. </a:t>
                      </a:r>
                      <a:endParaRPr lang="ru-RU" sz="1800" i="1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Опрошенные в большинстве своём считают, что человеку нужен кумир для поиска жизненных целей и направления деятельности.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357158" y="2643182"/>
          <a:ext cx="2700358" cy="340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Таблица «Результаты опроса среди обучающихся 10-х классов</a:t>
            </a:r>
            <a:r>
              <a:rPr lang="ru-RU" sz="1800" i="1" dirty="0" smtClean="0">
                <a:solidFill>
                  <a:srgbClr val="002060"/>
                </a:solidFill>
              </a:rPr>
              <a:t/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лицея-интерната №5 ОАО «РЖД»»</a:t>
            </a:r>
            <a:endParaRPr lang="ru-RU" sz="1800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91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31"/>
                <a:gridCol w="4429156"/>
                <a:gridCol w="2519351"/>
              </a:tblGrid>
              <a:tr h="704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endParaRPr lang="ru-RU" i="1" dirty="0" smtClean="0"/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Общие мысли</a:t>
                      </a:r>
                      <a:endParaRPr lang="ru-RU" i="1" dirty="0" smtClean="0"/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Выводы</a:t>
                      </a:r>
                      <a:endParaRPr lang="ru-RU" i="1" dirty="0" smtClean="0"/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</a:tr>
              <a:tr h="4126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В чём минусы или плюсы наличия кумира у человека?</a:t>
                      </a:r>
                    </a:p>
                    <a:p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плюсов выделяют: 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мотивирует на развитие;</a:t>
                      </a:r>
                      <a:b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вдохновляет людей;</a:t>
                      </a:r>
                      <a:b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может подавать хороший пример;</a:t>
                      </a:r>
                      <a:b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помогает сделать выбор.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минусов выделяют:</a:t>
                      </a:r>
                      <a:b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попытках быть похожим на своего кумира, можно потерять собственную личность;</a:t>
                      </a:r>
                      <a:b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кумире можно разочароваться;</a:t>
                      </a:r>
                      <a:b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если кумир подаёт плохой пример, его последователи совершают ошибки вместе с ним. </a:t>
                      </a:r>
                      <a:b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То, какую роль в вашей жизни сыграет кумир, зависит от личных качеств самого  человека и его кумира. Выбирая кумира, нужно понимать, что от твоего выбора может зависеть не только твоя судьба, но и судьба твоего отечества </a:t>
                      </a:r>
                      <a:endParaRPr lang="ru-RU" sz="18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85774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ВЫВОД: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71802" y="685800"/>
            <a:ext cx="5691198" cy="58864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</a:rPr>
              <a:t>Появление кумира имеет два противоположных последствия: </a:t>
            </a:r>
          </a:p>
          <a:p>
            <a:pPr marL="342900" indent="-342900">
              <a:buNone/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</a:rPr>
              <a:t>    1.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</a:rPr>
              <a:t>либо кумир полностью поглотит личность человека, сотрет его с лица земли, подчинит его себе</a:t>
            </a:r>
          </a:p>
          <a:p>
            <a:pPr marL="342900" indent="-342900">
              <a:buNone/>
            </a:pP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</a:rPr>
              <a:t>     2. либо сильная личность своим примером даст человеку силы, покажет ему путь для самосовершенствования.</a:t>
            </a:r>
            <a:endParaRPr lang="ru-RU" sz="2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Важным результатом проделанной работы явилось подтверждение нашей гипотезы: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выбор кумира может повлиять,  как на отдельно взятую личность, так и на ход истории, на страну в целом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D:\Desktop\проект Зачем нужны кумиры\P1130446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284390" y="1549523"/>
            <a:ext cx="1680484" cy="173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Desktop\проект Зачем нужны кумиры\P11304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929066"/>
            <a:ext cx="14868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i.mycdn.me/image?id=874378994202&amp;t=3&amp;plc=WEB&amp;tkn=*PRQMRBxONawIWX-_ajhDhNO_HX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69"/>
          <a:stretch/>
        </p:blipFill>
        <p:spPr bwMode="auto">
          <a:xfrm>
            <a:off x="1560906" y="2843983"/>
            <a:ext cx="1388821" cy="1989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Погружение в эпоху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58016" y="3143248"/>
            <a:ext cx="2071702" cy="3429024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D:\Desktop\проект\николай 2(2)\Николай 2\DmE6qNCB3P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/>
          <a:srcRect/>
          <a:stretch/>
        </p:blipFill>
        <p:spPr bwMode="auto">
          <a:xfrm>
            <a:off x="4572000" y="1357298"/>
            <a:ext cx="2172210" cy="3523831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Picture 2" descr="http://universe-tss.su/uploads/posts/2017-05/1495212511_1451387208_502122_1451387237_album_nor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876"/>
            <a:ext cx="4584466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3" y="2357430"/>
            <a:ext cx="4214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Императорский бал 1903 года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520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14400"/>
            <a:ext cx="2500330" cy="99060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ПРОДУКТ ПРОЕКТА</a:t>
            </a:r>
            <a:endParaRPr lang="ru-RU" sz="2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285992"/>
            <a:ext cx="2643206" cy="3840171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 В 7 -11 классах лицея-интерната проведены тематические классные часы на тему </a:t>
            </a:r>
            <a:r>
              <a:rPr lang="ru-RU" sz="2000" b="1" i="1" dirty="0" smtClean="0">
                <a:solidFill>
                  <a:schemeClr val="bg1"/>
                </a:solidFill>
              </a:rPr>
              <a:t>«Нужны ли нам </a:t>
            </a:r>
            <a:r>
              <a:rPr lang="ru-RU" sz="2000" b="1" i="1" dirty="0" smtClean="0">
                <a:solidFill>
                  <a:schemeClr val="bg1"/>
                </a:solidFill>
              </a:rPr>
              <a:t>кумиры?»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Создан буклет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«Нужны ли нам кумиры</a:t>
            </a:r>
            <a:r>
              <a:rPr lang="ru-RU" sz="2000" b="1" i="1" dirty="0" smtClean="0">
                <a:solidFill>
                  <a:schemeClr val="bg1"/>
                </a:solidFill>
              </a:rPr>
              <a:t>?»</a:t>
            </a:r>
          </a:p>
        </p:txBody>
      </p:sp>
      <p:pic>
        <p:nvPicPr>
          <p:cNvPr id="5" name="Picture 2" descr="D:\Desktop\IMG_1457-25-01-19-05-30.jpe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/>
          <a:srcRect r="-1416"/>
          <a:stretch/>
        </p:blipFill>
        <p:spPr bwMode="auto">
          <a:xfrm>
            <a:off x="3428992" y="571480"/>
            <a:ext cx="5156832" cy="3312368"/>
          </a:xfrm>
          <a:prstGeom prst="round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3929066"/>
            <a:ext cx="2843808" cy="2132856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28926" y="3929066"/>
            <a:ext cx="3136006" cy="2098208"/>
          </a:xfrm>
          <a:prstGeom prst="round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Костюмированный бал в лицее. Воссоздана эпоха Николая </a:t>
            </a:r>
            <a:r>
              <a:rPr lang="en-US" b="1" i="1" dirty="0" smtClean="0">
                <a:solidFill>
                  <a:srgbClr val="002060"/>
                </a:solidFill>
              </a:rPr>
              <a:t>II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D:\Desktop\николай 2(2)\бал\IMG_0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0517" y="1176321"/>
            <a:ext cx="4038600" cy="2692400"/>
          </a:xfrm>
          <a:prstGeom prst="roundRect">
            <a:avLst/>
          </a:prstGeom>
          <a:noFill/>
        </p:spPr>
      </p:pic>
      <p:pic>
        <p:nvPicPr>
          <p:cNvPr id="7172" name="Picture 4" descr="D:\Desktop\николай 2(2)\бал\IMG_0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68952" y="1330810"/>
            <a:ext cx="4038600" cy="2692400"/>
          </a:xfrm>
          <a:prstGeom prst="roundRect">
            <a:avLst/>
          </a:prstGeom>
          <a:noFill/>
        </p:spPr>
      </p:pic>
      <p:pic>
        <p:nvPicPr>
          <p:cNvPr id="7174" name="Picture 6" descr="D:\Desktop\николай 2(2)\бал\IMG_01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1752" y="3868722"/>
            <a:ext cx="3569634" cy="2682360"/>
          </a:xfrm>
          <a:prstGeom prst="roundRect">
            <a:avLst/>
          </a:prstGeom>
          <a:noFill/>
        </p:spPr>
      </p:pic>
      <p:pic>
        <p:nvPicPr>
          <p:cNvPr id="9" name="Picture 2" descr="https://i.pinimg.com/originals/98/9f/bf/989fbfd98e31e2174a09b7e4a293226c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71386" y="4023210"/>
            <a:ext cx="2939830" cy="2892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Desktop\николай 2(2)\бал\IMG_015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248" y="4057660"/>
            <a:ext cx="2031903" cy="2643182"/>
          </a:xfrm>
          <a:prstGeom prst="round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Desktop\проект\николай 2(2)\бал\20190122_0815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87" y="53788"/>
            <a:ext cx="3491880" cy="6858000"/>
          </a:xfrm>
          <a:prstGeom prst="rect">
            <a:avLst/>
          </a:prstGeom>
          <a:noFill/>
        </p:spPr>
      </p:pic>
      <p:pic>
        <p:nvPicPr>
          <p:cNvPr id="1030" name="Picture 6" descr="D:\Desktop\проект\николай 2(2)\бал\20190122_081721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4714876" y="4572008"/>
            <a:ext cx="1900232" cy="2630205"/>
          </a:xfrm>
          <a:prstGeom prst="round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97890" y="571480"/>
            <a:ext cx="2166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Коллекция постоянно пополняется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lum brigh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770470" y="1996284"/>
            <a:ext cx="3579723" cy="2808312"/>
          </a:xfrm>
          <a:prstGeom prst="roundRect">
            <a:avLst/>
          </a:prstGeom>
        </p:spPr>
      </p:pic>
      <p:pic>
        <p:nvPicPr>
          <p:cNvPr id="11" name="Picture 5" descr="D:\Desktop\проект\николай 2(2)\бал\20190122_081713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6" cstate="screen"/>
          <a:srcRect/>
          <a:stretch/>
        </p:blipFill>
        <p:spPr bwMode="auto">
          <a:xfrm>
            <a:off x="3588335" y="2216985"/>
            <a:ext cx="1792682" cy="2712213"/>
          </a:xfrm>
          <a:prstGeom prst="round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181" y="37656"/>
            <a:ext cx="3322767" cy="2223572"/>
          </a:xfrm>
          <a:prstGeom prst="round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27966" cy="91438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Артек. Вальс по мотивам мультфильма «Анастасия»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Desktop\проект\николай 2(2)\Укры\бал\PUneF92G70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214422"/>
            <a:ext cx="4165444" cy="2286016"/>
          </a:xfrm>
          <a:prstGeom prst="roundRect">
            <a:avLst/>
          </a:prstGeom>
          <a:noFill/>
        </p:spPr>
      </p:pic>
      <p:pic>
        <p:nvPicPr>
          <p:cNvPr id="7173" name="Picture 5" descr="D:\Desktop\проект\николай 2(2)\Укры\бал\aMN7ngWp3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285860"/>
            <a:ext cx="4248240" cy="2357453"/>
          </a:xfrm>
          <a:prstGeom prst="round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2" descr="D:\Desktop\проект\николай 2(2)\Встреча с Николаем II в Ливадийском дворце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/>
        </p:blipFill>
        <p:spPr bwMode="auto">
          <a:xfrm>
            <a:off x="7045689" y="4000504"/>
            <a:ext cx="2098311" cy="2857496"/>
          </a:xfrm>
          <a:prstGeom prst="roundRect">
            <a:avLst/>
          </a:prstGeom>
          <a:noFill/>
        </p:spPr>
      </p:pic>
      <p:pic>
        <p:nvPicPr>
          <p:cNvPr id="9" name="Picture 3" descr="D:\Desktop\проект\николай 2(2)\8NjXts3I_pg.jp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/>
        </p:blipFill>
        <p:spPr bwMode="auto">
          <a:xfrm>
            <a:off x="2071670" y="3429000"/>
            <a:ext cx="2917557" cy="1872208"/>
          </a:xfrm>
          <a:prstGeom prst="roundRect">
            <a:avLst/>
          </a:prstGeom>
          <a:noFill/>
        </p:spPr>
      </p:pic>
      <p:pic>
        <p:nvPicPr>
          <p:cNvPr id="10" name="Picture 5" descr="D:\Desktop\проект\николай 2(2)\IQtHITs-aCQ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screen"/>
          <a:srcRect r="-7180"/>
          <a:stretch/>
        </p:blipFill>
        <p:spPr bwMode="auto">
          <a:xfrm>
            <a:off x="0" y="3590544"/>
            <a:ext cx="2149585" cy="3267456"/>
          </a:xfrm>
          <a:prstGeom prst="roundRect">
            <a:avLst/>
          </a:prstGeom>
          <a:noFill/>
        </p:spPr>
      </p:pic>
      <p:pic>
        <p:nvPicPr>
          <p:cNvPr id="11" name="Picture 2" descr="D:\Desktop\проект\николай 2(2)\ysP7QUiPo5Y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/>
        </p:blipFill>
        <p:spPr bwMode="auto">
          <a:xfrm>
            <a:off x="4071934" y="4143380"/>
            <a:ext cx="3071834" cy="2286016"/>
          </a:xfrm>
          <a:prstGeom prst="round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4930692"/>
            <a:ext cx="2805156" cy="192730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 музее «Россия - моя история»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Desktop\проект\николай 2(2)\ещё фото\Ff-pH1KNiU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42844" y="1142984"/>
            <a:ext cx="4357719" cy="5500726"/>
          </a:xfrm>
          <a:prstGeom prst="roundRect">
            <a:avLst/>
          </a:prstGeom>
          <a:noFill/>
        </p:spPr>
      </p:pic>
      <p:pic>
        <p:nvPicPr>
          <p:cNvPr id="3075" name="Picture 3" descr="D:\Desktop\проект\николай 2(2)\ещё фото\X2f4rIiOzY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4500562" y="1142984"/>
            <a:ext cx="4500594" cy="3071834"/>
          </a:xfrm>
          <a:prstGeom prst="roundRect">
            <a:avLst/>
          </a:prstGeom>
          <a:noFill/>
        </p:spPr>
      </p:pic>
      <p:pic>
        <p:nvPicPr>
          <p:cNvPr id="3076" name="Picture 4" descr="D:\Desktop\проект\николай 2(2)\ещё фото\yIlwpQn6P9c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4572000" y="4357694"/>
            <a:ext cx="4400946" cy="2500306"/>
          </a:xfrm>
          <a:prstGeom prst="round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Идет работа над проектом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Desktop\фото\IMG_1423-21-01-19-10-18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4429132"/>
            <a:ext cx="2994818" cy="2143140"/>
          </a:xfrm>
          <a:prstGeom prst="roundRect">
            <a:avLst/>
          </a:prstGeom>
          <a:noFill/>
        </p:spPr>
      </p:pic>
      <p:pic>
        <p:nvPicPr>
          <p:cNvPr id="6" name="Picture 2" descr="D:\Desktop\фото\IMG_1427-21-01-19-10-18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1500174"/>
            <a:ext cx="2214578" cy="2786082"/>
          </a:xfrm>
          <a:prstGeom prst="roundRect">
            <a:avLst/>
          </a:prstGeom>
          <a:noFill/>
        </p:spPr>
      </p:pic>
      <p:pic>
        <p:nvPicPr>
          <p:cNvPr id="4099" name="Picture 3" descr="D:\Desktop\фото\IMG_1438-22-01-19-07-05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1643050"/>
            <a:ext cx="3000364" cy="2214578"/>
          </a:xfrm>
          <a:prstGeom prst="roundRect">
            <a:avLst/>
          </a:prstGeom>
          <a:noFill/>
        </p:spPr>
      </p:pic>
      <p:pic>
        <p:nvPicPr>
          <p:cNvPr id="4100" name="Picture 4" descr="D:\Desktop\фото\IMG_1436-22-01-19-07-05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4214818"/>
            <a:ext cx="1785950" cy="2357454"/>
          </a:xfrm>
          <a:prstGeom prst="roundRect">
            <a:avLst/>
          </a:prstGeom>
          <a:noFill/>
        </p:spPr>
      </p:pic>
      <p:pic>
        <p:nvPicPr>
          <p:cNvPr id="10" name="Picture 3" descr="D:\Desktop\фото\IMG_1430-21-01-19-10-18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58" y="1500174"/>
            <a:ext cx="2071702" cy="2624138"/>
          </a:xfrm>
          <a:prstGeom prst="roundRect">
            <a:avLst/>
          </a:prstGeom>
          <a:noFill/>
        </p:spPr>
      </p:pic>
      <p:pic>
        <p:nvPicPr>
          <p:cNvPr id="1026" name="Picture 2" descr="D:\Desktop\IMG_1461-25-01-19-05-30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0298" y="4000504"/>
            <a:ext cx="3286148" cy="2428892"/>
          </a:xfrm>
          <a:prstGeom prst="round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2819400"/>
            <a:ext cx="8215370" cy="3538558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</a:p>
          <a:p>
            <a:pPr algn="l"/>
            <a:r>
              <a:rPr lang="ru-RU" sz="1000" i="1" dirty="0" smtClean="0">
                <a:solidFill>
                  <a:srgbClr val="002060"/>
                </a:solidFill>
              </a:rPr>
              <a:t>   1) Выяснить, что значит быть кумиром и какие бывают кумиры.</a:t>
            </a:r>
          </a:p>
          <a:p>
            <a:pPr algn="l"/>
            <a:r>
              <a:rPr lang="ru-RU" sz="1000" i="1" dirty="0" smtClean="0">
                <a:solidFill>
                  <a:srgbClr val="002060"/>
                </a:solidFill>
              </a:rPr>
              <a:t>   2) Провести опрос на тему «Нужны ли нам кумиры?»</a:t>
            </a:r>
          </a:p>
          <a:p>
            <a:pPr algn="l"/>
            <a:r>
              <a:rPr lang="ru-RU" sz="1000" i="1" dirty="0" smtClean="0">
                <a:solidFill>
                  <a:srgbClr val="002060"/>
                </a:solidFill>
              </a:rPr>
              <a:t>   3) Изучить истории почитания кумиров.</a:t>
            </a:r>
          </a:p>
          <a:p>
            <a:pPr algn="l"/>
            <a:r>
              <a:rPr lang="ru-RU" sz="1000" i="1" dirty="0" smtClean="0">
                <a:solidFill>
                  <a:srgbClr val="002060"/>
                </a:solidFill>
              </a:rPr>
              <a:t>   4) Выявить «+» и «-» наличия кумиров.</a:t>
            </a:r>
          </a:p>
          <a:p>
            <a:pPr algn="l"/>
            <a:r>
              <a:rPr lang="ru-RU" sz="1000" i="1" dirty="0" smtClean="0">
                <a:solidFill>
                  <a:srgbClr val="002060"/>
                </a:solidFill>
              </a:rPr>
              <a:t>   5) Проанализировать увлечение Кравцова Георгия  личностью    Николая </a:t>
            </a:r>
            <a:r>
              <a:rPr lang="en-US" sz="1000" i="1" dirty="0" smtClean="0">
                <a:solidFill>
                  <a:srgbClr val="002060"/>
                </a:solidFill>
              </a:rPr>
              <a:t>II</a:t>
            </a:r>
            <a:r>
              <a:rPr lang="ru-RU" sz="1000" i="1" dirty="0" smtClean="0">
                <a:solidFill>
                  <a:srgbClr val="002060"/>
                </a:solidFill>
              </a:rPr>
              <a:t>  и следствия такого увлечения.</a:t>
            </a:r>
          </a:p>
          <a:p>
            <a:pPr algn="l"/>
            <a:r>
              <a:rPr lang="ru-RU" sz="1000" i="1" dirty="0" smtClean="0">
                <a:solidFill>
                  <a:srgbClr val="002060"/>
                </a:solidFill>
              </a:rPr>
              <a:t>   6) Провести классные часы в 7-11 классах лицея на тему «Нужны ли нам кумиры?»</a:t>
            </a:r>
          </a:p>
          <a:p>
            <a:pPr algn="l"/>
            <a:r>
              <a:rPr lang="ru-RU" sz="1000" i="1" dirty="0" smtClean="0">
                <a:solidFill>
                  <a:srgbClr val="002060"/>
                </a:solidFill>
              </a:rPr>
              <a:t>   7) создать буклет по теме проекта</a:t>
            </a:r>
          </a:p>
          <a:p>
            <a:pPr algn="l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ГИПОТЕЗА:</a:t>
            </a:r>
            <a:r>
              <a:rPr lang="ru-RU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кумира может повлиять,  как на отдельно взятую личность, так и на ход истории, на страну в целом</a:t>
            </a:r>
          </a:p>
          <a:p>
            <a:pPr algn="l"/>
            <a:endParaRPr lang="ru-RU" sz="1000" i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571480"/>
            <a:ext cx="7587156" cy="214314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Цель: </a:t>
            </a:r>
            <a:r>
              <a:rPr lang="ru-RU" sz="3100" b="1" i="1" dirty="0" smtClean="0">
                <a:solidFill>
                  <a:srgbClr val="002060"/>
                </a:solidFill>
              </a:rPr>
              <a:t>Доказать, что выбор кумира может повлиять,  как на отдельно взятую личность, так и на ход истории, на страну в целом.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Работа со словарями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www.syl.ru/misc/i/ai/352773/20900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14826"/>
            <a:ext cx="2214578" cy="26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b1aecnthebc1acj.xn--p1ai/uploads/files/flib/1475614800/3095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714752"/>
            <a:ext cx="3550210" cy="29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esktop\проект Зачем нужны кумиры\P11304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000108"/>
            <a:ext cx="3575248" cy="2446696"/>
          </a:xfrm>
          <a:prstGeom prst="roundRect">
            <a:avLst/>
          </a:prstGeom>
          <a:noFill/>
        </p:spPr>
      </p:pic>
      <p:pic>
        <p:nvPicPr>
          <p:cNvPr id="3075" name="Picture 3" descr="D:\Desktop\проект Зачем нужны кумиры\P11304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3786190"/>
            <a:ext cx="2699115" cy="2928934"/>
          </a:xfrm>
          <a:prstGeom prst="round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928670"/>
            <a:ext cx="3659435" cy="2744576"/>
          </a:xfrm>
          <a:prstGeom prst="round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7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</TotalTime>
  <Words>674</Words>
  <Application>Microsoft Office PowerPoint</Application>
  <PresentationFormat>Экран (4:3)</PresentationFormat>
  <Paragraphs>126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Частное образовательное учреждение     «Лицей-интернат №5 открытого акционерного общества «РЖД» </vt:lpstr>
      <vt:lpstr>Погружение в эпоху</vt:lpstr>
      <vt:lpstr>Костюмированный бал в лицее. Воссоздана эпоха Николая II</vt:lpstr>
      <vt:lpstr>Слайд 4</vt:lpstr>
      <vt:lpstr>Артек. Вальс по мотивам мультфильма «Анастасия»</vt:lpstr>
      <vt:lpstr>В музее «Россия - моя история» </vt:lpstr>
      <vt:lpstr>Идет работа над проектом</vt:lpstr>
      <vt:lpstr>Цель: Доказать, что выбор кумира может повлиять,  как на отдельно взятую личность, так и на ход истории, на страну в целом. </vt:lpstr>
      <vt:lpstr>Работа со словарями</vt:lpstr>
      <vt:lpstr>У каждого свой кумир</vt:lpstr>
      <vt:lpstr>Бандера и Шухевич – кумиры украинской молодежи </vt:lpstr>
      <vt:lpstr>ГЛАС НАРОДА</vt:lpstr>
      <vt:lpstr>Тройка лидеров</vt:lpstr>
      <vt:lpstr>Представление проекта  на классных часах </vt:lpstr>
      <vt:lpstr> Таблица «Результаты опроса среди обучающихся 10-х классов лицея-интерната №5 ОАО «РЖД»»</vt:lpstr>
      <vt:lpstr> Таблица «Результаты опроса среди обучающихся 10-х классов лицея-интерната №5 ОАО «РЖД»»</vt:lpstr>
      <vt:lpstr>Таблица «Результаты опроса среди обучающихся 10-х классов лицея-интерната №5 ОАО «РЖД»»</vt:lpstr>
      <vt:lpstr> Таблица «Результаты опроса среди обучающихся 10-х классов лицея-интерната №5 ОАО «РЖД»»</vt:lpstr>
      <vt:lpstr>ВЫВОД:</vt:lpstr>
      <vt:lpstr>ПРОДУКТ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173</cp:revision>
  <dcterms:created xsi:type="dcterms:W3CDTF">2015-10-01T14:48:43Z</dcterms:created>
  <dcterms:modified xsi:type="dcterms:W3CDTF">2019-02-05T13:54:46Z</dcterms:modified>
</cp:coreProperties>
</file>