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4" r:id="rId4"/>
    <p:sldId id="259" r:id="rId5"/>
    <p:sldId id="277" r:id="rId6"/>
    <p:sldId id="276" r:id="rId7"/>
    <p:sldId id="257" r:id="rId8"/>
    <p:sldId id="284" r:id="rId9"/>
    <p:sldId id="282" r:id="rId10"/>
    <p:sldId id="278" r:id="rId11"/>
    <p:sldId id="266" r:id="rId12"/>
    <p:sldId id="279" r:id="rId13"/>
    <p:sldId id="262" r:id="rId14"/>
    <p:sldId id="285" r:id="rId15"/>
    <p:sldId id="270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260454122378899"/>
          <c:y val="0.24063214993891066"/>
          <c:w val="0.80188966209563961"/>
          <c:h val="0.6829347873385712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Протяжённость дорог (км.)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45000</a:t>
                    </a:r>
                    <a:r>
                      <a:rPr lang="ru-RU" dirty="0"/>
                      <a:t>км.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27000</a:t>
                    </a:r>
                    <a:r>
                      <a:rPr lang="ru-RU" dirty="0"/>
                      <a:t>км.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14500</a:t>
                    </a:r>
                    <a:r>
                      <a:rPr lang="ru-RU" dirty="0"/>
                      <a:t>км.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1.43988480921527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3000</a:t>
                    </a:r>
                    <a:r>
                      <a:rPr lang="ru-RU" dirty="0"/>
                      <a:t>км.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1100</a:t>
                    </a:r>
                    <a:r>
                      <a:rPr lang="ru-RU" dirty="0"/>
                      <a:t>км.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  <a:r>
                      <a:rPr lang="ru-RU" dirty="0"/>
                      <a:t>км.</a:t>
                    </a:r>
                    <a:endParaRPr lang="en-US" dirty="0"/>
                  </a:p>
                </c:rich>
              </c:tx>
              <c:showVal val="1"/>
            </c:dLbl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1900г.</c:v>
                </c:pt>
                <c:pt idx="1">
                  <c:v>1891г.</c:v>
                </c:pt>
                <c:pt idx="2">
                  <c:v>1874г.</c:v>
                </c:pt>
                <c:pt idx="3">
                  <c:v>1865г.</c:v>
                </c:pt>
                <c:pt idx="4">
                  <c:v>1853г.</c:v>
                </c:pt>
                <c:pt idx="5">
                  <c:v>1837г.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45000</c:v>
                </c:pt>
                <c:pt idx="1">
                  <c:v>27000</c:v>
                </c:pt>
                <c:pt idx="2">
                  <c:v>14500</c:v>
                </c:pt>
                <c:pt idx="3">
                  <c:v>3000</c:v>
                </c:pt>
                <c:pt idx="4">
                  <c:v>1100</c:v>
                </c:pt>
                <c:pt idx="5">
                  <c:v>27</c:v>
                </c:pt>
              </c:numCache>
            </c:numRef>
          </c:val>
        </c:ser>
        <c:axId val="80686464"/>
        <c:axId val="81151104"/>
      </c:barChart>
      <c:catAx>
        <c:axId val="80686464"/>
        <c:scaling>
          <c:orientation val="minMax"/>
        </c:scaling>
        <c:axPos val="l"/>
        <c:tickLblPos val="nextTo"/>
        <c:crossAx val="81151104"/>
        <c:crosses val="autoZero"/>
        <c:auto val="1"/>
        <c:lblAlgn val="ctr"/>
        <c:lblOffset val="100"/>
      </c:catAx>
      <c:valAx>
        <c:axId val="81151104"/>
        <c:scaling>
          <c:orientation val="minMax"/>
        </c:scaling>
        <c:axPos val="b"/>
        <c:majorGridlines/>
        <c:numFmt formatCode="General" sourceLinked="1"/>
        <c:tickLblPos val="nextTo"/>
        <c:crossAx val="8068646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учеников лицея об истории  железнодорожного транспорта России в эпоху «железнодорожного бума»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основе анализа ответов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вопросы тематического кроссворда)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5.9813092687755413E-2"/>
          <c:y val="2.343756388814109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04265301598857E-2"/>
          <c:y val="0.26169047889598335"/>
          <c:w val="0.84385617214043063"/>
          <c:h val="0.70415526979011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Степень ознакомленности учеников о железнодорожном развитии России</c:v>
                </c:pt>
              </c:strCache>
            </c:strRef>
          </c:tx>
          <c:dPt>
            <c:idx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70-43B1-B996-DEFE9804C27F}"/>
              </c:ext>
            </c:extLst>
          </c:dPt>
          <c:dPt>
            <c:idx val="1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570-43B1-B996-DEFE9804C27F}"/>
              </c:ext>
            </c:extLst>
          </c:dPt>
          <c:dPt>
            <c:idx val="2"/>
            <c:explosion val="5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70-43B1-B996-DEFE9804C27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AB-4F23-99EB-7F6A2F6BBB4B}"/>
              </c:ext>
            </c:extLst>
          </c:dPt>
          <c:dLbls>
            <c:dLbl>
              <c:idx val="0"/>
              <c:layout>
                <c:manualLayout>
                  <c:x val="0"/>
                  <c:y val="0.200681135494051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Вклад</a:t>
                    </a:r>
                    <a:r>
                      <a:rPr lang="ru-RU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исторических личностей в развитие  железных дорог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55 %</a:t>
                    </a:r>
                    <a:endParaRPr lang="ru-RU" sz="24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70-43B1-B996-DEFE9804C27F}"/>
                </c:ext>
              </c:extLst>
            </c:dLbl>
            <c:dLbl>
              <c:idx val="1"/>
              <c:layout>
                <c:manualLayout>
                  <c:x val="2.9133476917024489E-2"/>
                  <c:y val="0.107253734829173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Знание</a:t>
                    </a:r>
                    <a:r>
                      <a:rPr lang="ru-RU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ж/</a:t>
                    </a:r>
                    <a:r>
                      <a:rPr lang="ru-RU" baseline="0" dirty="0" err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терминологии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25 %</a:t>
                    </a:r>
                    <a:endParaRPr lang="ru-RU" sz="24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570-43B1-B996-DEFE9804C27F}"/>
                </c:ext>
              </c:extLst>
            </c:dLbl>
            <c:dLbl>
              <c:idx val="2"/>
              <c:layout>
                <c:manualLayout>
                  <c:x val="-6.6518093580971724E-3"/>
                  <c:y val="-4.37901789963759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Названия</a:t>
                    </a:r>
                    <a:r>
                      <a:rPr lang="ru-RU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железных дорог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20 % </a:t>
                    </a:r>
                    <a:endParaRPr lang="ru-RU" sz="24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70-43B1-B996-DEFE9804C27F}"/>
                </c:ext>
              </c:extLst>
            </c:dLbl>
            <c:dLbl>
              <c:idx val="3"/>
              <c:delete val="1"/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Имеют большие знания в этой сфере</c:v>
                </c:pt>
                <c:pt idx="1">
                  <c:v>Имеют общее представление</c:v>
                </c:pt>
                <c:pt idx="2">
                  <c:v>Имеют минимальные знания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5.73</c:v>
                </c:pt>
                <c:pt idx="1">
                  <c:v>2.66</c:v>
                </c:pt>
                <c:pt idx="2">
                  <c:v>2.4499999999999997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70-43B1-B996-DEFE9804C27F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13CD9-965B-4563-AC5C-85104D32952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46444-0D58-4FEC-8F2B-927CEAC03810}">
      <dgm:prSet phldrT="[Текст]" custT="1"/>
      <dgm:spPr/>
      <dgm:t>
        <a:bodyPr/>
        <a:lstStyle/>
        <a:p>
          <a:r>
            <a:rPr lang="ru-RU" sz="1100" b="0" i="0" dirty="0">
              <a:latin typeface="Times New Roman" pitchFamily="18" charset="0"/>
              <a:cs typeface="Times New Roman" pitchFamily="18" charset="0"/>
            </a:rPr>
            <a:t>Устроился в управление Одесской железной дороги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0CB7311-0B4D-43DB-82AE-76C4CE278331}" type="parTrans" cxnId="{7C1FCEBA-3119-446B-95F1-34F2E469D046}">
      <dgm:prSet/>
      <dgm:spPr/>
      <dgm:t>
        <a:bodyPr/>
        <a:lstStyle/>
        <a:p>
          <a:endParaRPr lang="ru-RU"/>
        </a:p>
      </dgm:t>
    </dgm:pt>
    <dgm:pt modelId="{13F029EE-4278-499D-A4D1-0E315232A961}" type="sibTrans" cxnId="{7C1FCEBA-3119-446B-95F1-34F2E469D046}">
      <dgm:prSet/>
      <dgm:spPr/>
      <dgm:t>
        <a:bodyPr/>
        <a:lstStyle/>
        <a:p>
          <a:endParaRPr lang="ru-RU"/>
        </a:p>
      </dgm:t>
    </dgm:pt>
    <dgm:pt modelId="{8D2D70E6-3B0D-45E6-82C2-D513B3D8EC67}">
      <dgm:prSet phldrT="[Текст]" custT="1"/>
      <dgm:spPr/>
      <dgm:t>
        <a:bodyPr/>
        <a:lstStyle/>
        <a:p>
          <a:pPr algn="ctr"/>
          <a:r>
            <a:rPr lang="ru-RU" sz="1100" b="0" i="0" dirty="0">
              <a:latin typeface="Times New Roman" pitchFamily="18" charset="0"/>
              <a:cs typeface="Times New Roman" pitchFamily="18" charset="0"/>
            </a:rPr>
            <a:t>Переехал в Петербург, где получил должность начальника эксплуатационного отдела при правлении Общества Юго-Западных железных дорог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7E7627-D387-46EE-852F-46063E70C4A7}" type="parTrans" cxnId="{B859128A-62FF-4255-9C46-10814D897931}">
      <dgm:prSet/>
      <dgm:spPr/>
      <dgm:t>
        <a:bodyPr/>
        <a:lstStyle/>
        <a:p>
          <a:endParaRPr lang="ru-RU"/>
        </a:p>
      </dgm:t>
    </dgm:pt>
    <dgm:pt modelId="{3447DE29-2C82-4204-9FCA-F4213DB374A2}" type="sibTrans" cxnId="{B859128A-62FF-4255-9C46-10814D897931}">
      <dgm:prSet/>
      <dgm:spPr/>
      <dgm:t>
        <a:bodyPr/>
        <a:lstStyle/>
        <a:p>
          <a:endParaRPr lang="ru-RU"/>
        </a:p>
      </dgm:t>
    </dgm:pt>
    <dgm:pt modelId="{0834A2B4-4631-43AE-B9EA-834F585D1760}">
      <dgm:prSet phldrT="[Текст]" custT="1"/>
      <dgm:spPr/>
      <dgm:t>
        <a:bodyPr/>
        <a:lstStyle/>
        <a:p>
          <a:r>
            <a:rPr lang="ru-RU" sz="1100" b="0" i="0" dirty="0">
              <a:latin typeface="Times New Roman" pitchFamily="18" charset="0"/>
              <a:cs typeface="Times New Roman" pitchFamily="18" charset="0"/>
            </a:rPr>
            <a:t>Назначается 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руководителем железными </a:t>
          </a:r>
          <a:r>
            <a:rPr lang="ru-RU" sz="1100" b="0" i="0" dirty="0">
              <a:latin typeface="Times New Roman" pitchFamily="18" charset="0"/>
              <a:cs typeface="Times New Roman" pitchFamily="18" charset="0"/>
            </a:rPr>
            <a:t>дорогами Юго-Западного общества </a:t>
          </a:r>
          <a:r>
            <a:rPr lang="ru-RU" sz="1100" b="0" i="0" dirty="0" smtClean="0">
              <a:latin typeface="Times New Roman" pitchFamily="18" charset="0"/>
              <a:cs typeface="Times New Roman" pitchFamily="18" charset="0"/>
            </a:rPr>
            <a:t>(самой </a:t>
          </a:r>
          <a:r>
            <a:rPr lang="ru-RU" sz="1100" b="0" i="0" dirty="0">
              <a:latin typeface="Times New Roman" pitchFamily="18" charset="0"/>
              <a:cs typeface="Times New Roman" pitchFamily="18" charset="0"/>
            </a:rPr>
            <a:t>крупной из частных дорог).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A513CD1-8DAC-4D66-AAD8-3116FDDA774B}" type="parTrans" cxnId="{3CE96DA9-497E-47F2-AA5A-8C168D203AFE}">
      <dgm:prSet/>
      <dgm:spPr/>
      <dgm:t>
        <a:bodyPr/>
        <a:lstStyle/>
        <a:p>
          <a:endParaRPr lang="ru-RU"/>
        </a:p>
      </dgm:t>
    </dgm:pt>
    <dgm:pt modelId="{A40208C3-C4EA-49A3-B972-D06D92BEB01F}" type="sibTrans" cxnId="{3CE96DA9-497E-47F2-AA5A-8C168D203AFE}">
      <dgm:prSet/>
      <dgm:spPr/>
      <dgm:t>
        <a:bodyPr/>
        <a:lstStyle/>
        <a:p>
          <a:endParaRPr lang="ru-RU"/>
        </a:p>
      </dgm:t>
    </dgm:pt>
    <dgm:pt modelId="{D05ADD78-FAB9-42AE-8F15-71B92CDF5C37}">
      <dgm:prSet/>
      <dgm:spPr/>
      <dgm:t>
        <a:bodyPr/>
        <a:lstStyle/>
        <a:p>
          <a:endParaRPr lang="ru-RU" dirty="0"/>
        </a:p>
      </dgm:t>
    </dgm:pt>
    <dgm:pt modelId="{4BCD5AF9-052F-4E39-AF5F-6728AEFA9B4B}" type="parTrans" cxnId="{D9470E28-50BE-4909-A160-CBFE8A6E4980}">
      <dgm:prSet/>
      <dgm:spPr/>
      <dgm:t>
        <a:bodyPr/>
        <a:lstStyle/>
        <a:p>
          <a:endParaRPr lang="ru-RU"/>
        </a:p>
      </dgm:t>
    </dgm:pt>
    <dgm:pt modelId="{737BB967-6232-483D-93AF-62F34F572817}" type="sibTrans" cxnId="{D9470E28-50BE-4909-A160-CBFE8A6E4980}">
      <dgm:prSet/>
      <dgm:spPr/>
      <dgm:t>
        <a:bodyPr/>
        <a:lstStyle/>
        <a:p>
          <a:endParaRPr lang="ru-RU"/>
        </a:p>
      </dgm:t>
    </dgm:pt>
    <dgm:pt modelId="{14BDB157-59E0-4490-A7F3-162D73E330F4}">
      <dgm:prSet/>
      <dgm:spPr/>
      <dgm:t>
        <a:bodyPr/>
        <a:lstStyle/>
        <a:p>
          <a:endParaRPr lang="ru-RU" dirty="0"/>
        </a:p>
      </dgm:t>
    </dgm:pt>
    <dgm:pt modelId="{E69065B7-9AD0-4462-A1AA-22E74E47723B}" type="parTrans" cxnId="{E25F5D05-31FD-437A-956E-82B1CD11347B}">
      <dgm:prSet/>
      <dgm:spPr/>
      <dgm:t>
        <a:bodyPr/>
        <a:lstStyle/>
        <a:p>
          <a:endParaRPr lang="ru-RU"/>
        </a:p>
      </dgm:t>
    </dgm:pt>
    <dgm:pt modelId="{C812BC78-DBC6-4A04-91E9-28ADEFE9419C}" type="sibTrans" cxnId="{E25F5D05-31FD-437A-956E-82B1CD11347B}">
      <dgm:prSet/>
      <dgm:spPr/>
      <dgm:t>
        <a:bodyPr/>
        <a:lstStyle/>
        <a:p>
          <a:endParaRPr lang="ru-RU"/>
        </a:p>
      </dgm:t>
    </dgm:pt>
    <dgm:pt modelId="{8487B0EE-2DBE-4A6F-9FFF-4917C8E6C009}">
      <dgm:prSet/>
      <dgm:spPr/>
      <dgm:t>
        <a:bodyPr/>
        <a:lstStyle/>
        <a:p>
          <a:endParaRPr lang="ru-RU" dirty="0"/>
        </a:p>
      </dgm:t>
    </dgm:pt>
    <dgm:pt modelId="{7657C4DD-2ABC-4AC5-AFAE-94B69A9EE6E7}" type="parTrans" cxnId="{F6C2E067-9BF6-4380-837B-264AB004801D}">
      <dgm:prSet/>
      <dgm:spPr/>
      <dgm:t>
        <a:bodyPr/>
        <a:lstStyle/>
        <a:p>
          <a:endParaRPr lang="ru-RU"/>
        </a:p>
      </dgm:t>
    </dgm:pt>
    <dgm:pt modelId="{5A4680A2-BE8A-441D-AF46-0DCF6FA3CFA4}" type="sibTrans" cxnId="{F6C2E067-9BF6-4380-837B-264AB004801D}">
      <dgm:prSet/>
      <dgm:spPr/>
      <dgm:t>
        <a:bodyPr/>
        <a:lstStyle/>
        <a:p>
          <a:endParaRPr lang="ru-RU"/>
        </a:p>
      </dgm:t>
    </dgm:pt>
    <dgm:pt modelId="{23C315C5-16D8-4ABE-9C13-D77B409D5D34}" type="pres">
      <dgm:prSet presAssocID="{B0F13CD9-965B-4563-AC5C-85104D329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CD8F2-FFEC-436A-92C8-DFCA19E9AA76}" type="pres">
      <dgm:prSet presAssocID="{B0F13CD9-965B-4563-AC5C-85104D329527}" presName="arrow" presStyleLbl="bgShp" presStyleIdx="0" presStyleCnt="1"/>
      <dgm:spPr/>
    </dgm:pt>
    <dgm:pt modelId="{F459735D-3817-4410-87AD-34CCBEFCAE56}" type="pres">
      <dgm:prSet presAssocID="{B0F13CD9-965B-4563-AC5C-85104D329527}" presName="points" presStyleCnt="0"/>
      <dgm:spPr/>
    </dgm:pt>
    <dgm:pt modelId="{6A182519-E967-40BC-9461-CA72707B0BD3}" type="pres">
      <dgm:prSet presAssocID="{24846444-0D58-4FEC-8F2B-927CEAC03810}" presName="compositeA" presStyleCnt="0"/>
      <dgm:spPr/>
    </dgm:pt>
    <dgm:pt modelId="{CF5F1E71-0DF3-4858-B80B-0689D03FF9D3}" type="pres">
      <dgm:prSet presAssocID="{24846444-0D58-4FEC-8F2B-927CEAC03810}" presName="textA" presStyleLbl="revTx" presStyleIdx="0" presStyleCnt="6" custScaleY="73684" custLinFactNeighborX="5365" custLinFactNeighborY="15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6489E-6BCB-408B-A68B-6930C4292806}" type="pres">
      <dgm:prSet presAssocID="{24846444-0D58-4FEC-8F2B-927CEAC03810}" presName="circleA" presStyleLbl="node1" presStyleIdx="0" presStyleCnt="6" custScaleX="145615" custScaleY="140350" custLinFactNeighborX="31376" custLinFactNeighborY="35088"/>
      <dgm:spPr/>
    </dgm:pt>
    <dgm:pt modelId="{07989C53-9CF4-403B-9BD6-EB8C65657A01}" type="pres">
      <dgm:prSet presAssocID="{24846444-0D58-4FEC-8F2B-927CEAC03810}" presName="spaceA" presStyleCnt="0"/>
      <dgm:spPr/>
    </dgm:pt>
    <dgm:pt modelId="{92FC6123-AD8D-4E6A-8B8E-244AD21BA050}" type="pres">
      <dgm:prSet presAssocID="{13F029EE-4278-499D-A4D1-0E315232A961}" presName="space" presStyleCnt="0"/>
      <dgm:spPr/>
    </dgm:pt>
    <dgm:pt modelId="{4C9EF96B-85CB-4BBB-B0C2-16270C43E051}" type="pres">
      <dgm:prSet presAssocID="{8D2D70E6-3B0D-45E6-82C2-D513B3D8EC67}" presName="compositeB" presStyleCnt="0"/>
      <dgm:spPr/>
    </dgm:pt>
    <dgm:pt modelId="{5C2C66E2-A512-4D2A-AAF2-D0261526D0F5}" type="pres">
      <dgm:prSet presAssocID="{8D2D70E6-3B0D-45E6-82C2-D513B3D8EC67}" presName="textB" presStyleLbl="revTx" presStyleIdx="1" presStyleCnt="6" custScaleX="116357" custLinFactNeighborX="-16870" custLinFactNeighborY="-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55352-CA9F-4D85-9CCE-ADAFD7AFC6D3}" type="pres">
      <dgm:prSet presAssocID="{8D2D70E6-3B0D-45E6-82C2-D513B3D8EC67}" presName="circleB" presStyleLbl="node1" presStyleIdx="1" presStyleCnt="6" custScaleX="145598" custScaleY="140335" custLinFactNeighborX="-43282" custLinFactNeighborY="7099"/>
      <dgm:spPr/>
    </dgm:pt>
    <dgm:pt modelId="{2DDFD158-92B8-421C-A595-D043062E93F8}" type="pres">
      <dgm:prSet presAssocID="{8D2D70E6-3B0D-45E6-82C2-D513B3D8EC67}" presName="spaceB" presStyleCnt="0"/>
      <dgm:spPr/>
    </dgm:pt>
    <dgm:pt modelId="{3F544A38-223C-4354-8ABE-9C3B3267A812}" type="pres">
      <dgm:prSet presAssocID="{3447DE29-2C82-4204-9FCA-F4213DB374A2}" presName="space" presStyleCnt="0"/>
      <dgm:spPr/>
    </dgm:pt>
    <dgm:pt modelId="{557FB657-A916-4F55-8F17-FB955D009734}" type="pres">
      <dgm:prSet presAssocID="{0834A2B4-4631-43AE-B9EA-834F585D1760}" presName="compositeA" presStyleCnt="0"/>
      <dgm:spPr/>
    </dgm:pt>
    <dgm:pt modelId="{9E273918-7C5E-4847-A4C0-F8C404217B59}" type="pres">
      <dgm:prSet presAssocID="{0834A2B4-4631-43AE-B9EA-834F585D1760}" presName="textA" presStyleLbl="revTx" presStyleIdx="2" presStyleCnt="6" custScaleX="94957" custScaleY="87569" custLinFactY="50962" custLinFactNeighborX="516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740E4-3C3F-4D36-AB90-70D8720C916D}" type="pres">
      <dgm:prSet presAssocID="{0834A2B4-4631-43AE-B9EA-834F585D1760}" presName="circleA" presStyleLbl="node1" presStyleIdx="2" presStyleCnt="6" custScaleX="167693" custScaleY="140335" custLinFactNeighborX="-93738" custLinFactNeighborY="21751"/>
      <dgm:spPr/>
    </dgm:pt>
    <dgm:pt modelId="{C5629E32-C613-4B85-BF0D-ACA15C5189E3}" type="pres">
      <dgm:prSet presAssocID="{0834A2B4-4631-43AE-B9EA-834F585D1760}" presName="spaceA" presStyleCnt="0"/>
      <dgm:spPr/>
    </dgm:pt>
    <dgm:pt modelId="{69DF0706-F782-458E-BBA1-6511ADBB9154}" type="pres">
      <dgm:prSet presAssocID="{A40208C3-C4EA-49A3-B972-D06D92BEB01F}" presName="space" presStyleCnt="0"/>
      <dgm:spPr/>
    </dgm:pt>
    <dgm:pt modelId="{D7F64F0F-6925-490A-A3E3-546BC61114D3}" type="pres">
      <dgm:prSet presAssocID="{D05ADD78-FAB9-42AE-8F15-71B92CDF5C37}" presName="compositeB" presStyleCnt="0"/>
      <dgm:spPr/>
    </dgm:pt>
    <dgm:pt modelId="{FD812A69-38B5-4A4B-AE84-9F57D4D6364C}" type="pres">
      <dgm:prSet presAssocID="{D05ADD78-FAB9-42AE-8F15-71B92CDF5C37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61B19-F9DC-4747-A65D-88D835D593A2}" type="pres">
      <dgm:prSet presAssocID="{D05ADD78-FAB9-42AE-8F15-71B92CDF5C37}" presName="circleB" presStyleLbl="node1" presStyleIdx="3" presStyleCnt="6" custScaleX="145598" custScaleY="140335" custLinFactX="-54583" custLinFactNeighborX="-100000" custLinFactNeighborY="10377"/>
      <dgm:spPr/>
    </dgm:pt>
    <dgm:pt modelId="{C3E22BD0-289B-4111-AECD-85C34260E38A}" type="pres">
      <dgm:prSet presAssocID="{D05ADD78-FAB9-42AE-8F15-71B92CDF5C37}" presName="spaceB" presStyleCnt="0"/>
      <dgm:spPr/>
    </dgm:pt>
    <dgm:pt modelId="{9C5C082F-8528-4EFD-A6FE-950B60923322}" type="pres">
      <dgm:prSet presAssocID="{737BB967-6232-483D-93AF-62F34F572817}" presName="space" presStyleCnt="0"/>
      <dgm:spPr/>
    </dgm:pt>
    <dgm:pt modelId="{0CDCB107-C6E9-4AE7-B0DD-28ED33473ADD}" type="pres">
      <dgm:prSet presAssocID="{14BDB157-59E0-4490-A7F3-162D73E330F4}" presName="compositeA" presStyleCnt="0"/>
      <dgm:spPr/>
    </dgm:pt>
    <dgm:pt modelId="{DCC9598C-EC49-44BF-8A2F-2D225B0EAA23}" type="pres">
      <dgm:prSet presAssocID="{14BDB157-59E0-4490-A7F3-162D73E330F4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5D6CA-2568-445C-8573-A21E1D9E9BEA}" type="pres">
      <dgm:prSet presAssocID="{14BDB157-59E0-4490-A7F3-162D73E330F4}" presName="circleA" presStyleLbl="node1" presStyleIdx="4" presStyleCnt="6" custScaleX="145598" custScaleY="140335" custLinFactX="-100000" custLinFactNeighborX="-102802" custLinFactNeighborY="7099"/>
      <dgm:spPr/>
    </dgm:pt>
    <dgm:pt modelId="{016EF67F-5AF4-4F97-8C4F-1CD4D46CAD1B}" type="pres">
      <dgm:prSet presAssocID="{14BDB157-59E0-4490-A7F3-162D73E330F4}" presName="spaceA" presStyleCnt="0"/>
      <dgm:spPr/>
    </dgm:pt>
    <dgm:pt modelId="{B6679359-574D-4148-9B59-8783AB5D9D11}" type="pres">
      <dgm:prSet presAssocID="{C812BC78-DBC6-4A04-91E9-28ADEFE9419C}" presName="space" presStyleCnt="0"/>
      <dgm:spPr/>
    </dgm:pt>
    <dgm:pt modelId="{46E7A6EA-E6B8-4AFC-A6C0-271DBC732844}" type="pres">
      <dgm:prSet presAssocID="{8487B0EE-2DBE-4A6F-9FFF-4917C8E6C009}" presName="compositeB" presStyleCnt="0"/>
      <dgm:spPr/>
    </dgm:pt>
    <dgm:pt modelId="{906DC81F-D0B2-4238-A015-0CC3E331E5FB}" type="pres">
      <dgm:prSet presAssocID="{8487B0EE-2DBE-4A6F-9FFF-4917C8E6C009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154C7-54A7-477B-B401-8AA70D3D8426}" type="pres">
      <dgm:prSet presAssocID="{8487B0EE-2DBE-4A6F-9FFF-4917C8E6C009}" presName="circleB" presStyleLbl="node1" presStyleIdx="5" presStyleCnt="6" custFlipVert="0" custFlipHor="1" custScaleX="11139" custScaleY="17544" custLinFactY="115790" custLinFactNeighborX="-48494" custLinFactNeighborY="200000"/>
      <dgm:spPr/>
    </dgm:pt>
    <dgm:pt modelId="{701DA408-59F9-4E8E-B74E-F3CEB1F97B15}" type="pres">
      <dgm:prSet presAssocID="{8487B0EE-2DBE-4A6F-9FFF-4917C8E6C009}" presName="spaceB" presStyleCnt="0"/>
      <dgm:spPr/>
    </dgm:pt>
  </dgm:ptLst>
  <dgm:cxnLst>
    <dgm:cxn modelId="{4D837EEE-B177-4B24-828E-01931BE93841}" type="presOf" srcId="{24846444-0D58-4FEC-8F2B-927CEAC03810}" destId="{CF5F1E71-0DF3-4858-B80B-0689D03FF9D3}" srcOrd="0" destOrd="0" presId="urn:microsoft.com/office/officeart/2005/8/layout/hProcess11"/>
    <dgm:cxn modelId="{D9470E28-50BE-4909-A160-CBFE8A6E4980}" srcId="{B0F13CD9-965B-4563-AC5C-85104D329527}" destId="{D05ADD78-FAB9-42AE-8F15-71B92CDF5C37}" srcOrd="3" destOrd="0" parTransId="{4BCD5AF9-052F-4E39-AF5F-6728AEFA9B4B}" sibTransId="{737BB967-6232-483D-93AF-62F34F572817}"/>
    <dgm:cxn modelId="{F6C2E067-9BF6-4380-837B-264AB004801D}" srcId="{B0F13CD9-965B-4563-AC5C-85104D329527}" destId="{8487B0EE-2DBE-4A6F-9FFF-4917C8E6C009}" srcOrd="5" destOrd="0" parTransId="{7657C4DD-2ABC-4AC5-AFAE-94B69A9EE6E7}" sibTransId="{5A4680A2-BE8A-441D-AF46-0DCF6FA3CFA4}"/>
    <dgm:cxn modelId="{61D216F3-E310-4F7C-910E-94A0F8FB6F54}" type="presOf" srcId="{14BDB157-59E0-4490-A7F3-162D73E330F4}" destId="{DCC9598C-EC49-44BF-8A2F-2D225B0EAA23}" srcOrd="0" destOrd="0" presId="urn:microsoft.com/office/officeart/2005/8/layout/hProcess11"/>
    <dgm:cxn modelId="{3CE96DA9-497E-47F2-AA5A-8C168D203AFE}" srcId="{B0F13CD9-965B-4563-AC5C-85104D329527}" destId="{0834A2B4-4631-43AE-B9EA-834F585D1760}" srcOrd="2" destOrd="0" parTransId="{FA513CD1-8DAC-4D66-AAD8-3116FDDA774B}" sibTransId="{A40208C3-C4EA-49A3-B972-D06D92BEB01F}"/>
    <dgm:cxn modelId="{9106D348-36E3-4014-8573-82569B842124}" type="presOf" srcId="{0834A2B4-4631-43AE-B9EA-834F585D1760}" destId="{9E273918-7C5E-4847-A4C0-F8C404217B59}" srcOrd="0" destOrd="0" presId="urn:microsoft.com/office/officeart/2005/8/layout/hProcess11"/>
    <dgm:cxn modelId="{C7F5C868-AB18-4190-A251-F9CF5AC7E640}" type="presOf" srcId="{D05ADD78-FAB9-42AE-8F15-71B92CDF5C37}" destId="{FD812A69-38B5-4A4B-AE84-9F57D4D6364C}" srcOrd="0" destOrd="0" presId="urn:microsoft.com/office/officeart/2005/8/layout/hProcess11"/>
    <dgm:cxn modelId="{0B5792E0-4015-4BD4-882C-982BFF14031C}" type="presOf" srcId="{8D2D70E6-3B0D-45E6-82C2-D513B3D8EC67}" destId="{5C2C66E2-A512-4D2A-AAF2-D0261526D0F5}" srcOrd="0" destOrd="0" presId="urn:microsoft.com/office/officeart/2005/8/layout/hProcess11"/>
    <dgm:cxn modelId="{B859128A-62FF-4255-9C46-10814D897931}" srcId="{B0F13CD9-965B-4563-AC5C-85104D329527}" destId="{8D2D70E6-3B0D-45E6-82C2-D513B3D8EC67}" srcOrd="1" destOrd="0" parTransId="{FD7E7627-D387-46EE-852F-46063E70C4A7}" sibTransId="{3447DE29-2C82-4204-9FCA-F4213DB374A2}"/>
    <dgm:cxn modelId="{E25F5D05-31FD-437A-956E-82B1CD11347B}" srcId="{B0F13CD9-965B-4563-AC5C-85104D329527}" destId="{14BDB157-59E0-4490-A7F3-162D73E330F4}" srcOrd="4" destOrd="0" parTransId="{E69065B7-9AD0-4462-A1AA-22E74E47723B}" sibTransId="{C812BC78-DBC6-4A04-91E9-28ADEFE9419C}"/>
    <dgm:cxn modelId="{7C1FCEBA-3119-446B-95F1-34F2E469D046}" srcId="{B0F13CD9-965B-4563-AC5C-85104D329527}" destId="{24846444-0D58-4FEC-8F2B-927CEAC03810}" srcOrd="0" destOrd="0" parTransId="{90CB7311-0B4D-43DB-82AE-76C4CE278331}" sibTransId="{13F029EE-4278-499D-A4D1-0E315232A961}"/>
    <dgm:cxn modelId="{D2AFB0A8-133C-4545-83CB-4CCC093A4A7A}" type="presOf" srcId="{B0F13CD9-965B-4563-AC5C-85104D329527}" destId="{23C315C5-16D8-4ABE-9C13-D77B409D5D34}" srcOrd="0" destOrd="0" presId="urn:microsoft.com/office/officeart/2005/8/layout/hProcess11"/>
    <dgm:cxn modelId="{5AC7DE85-F1FF-4CBB-BC61-44E0244CF2A3}" type="presOf" srcId="{8487B0EE-2DBE-4A6F-9FFF-4917C8E6C009}" destId="{906DC81F-D0B2-4238-A015-0CC3E331E5FB}" srcOrd="0" destOrd="0" presId="urn:microsoft.com/office/officeart/2005/8/layout/hProcess11"/>
    <dgm:cxn modelId="{C1EDC242-9D1F-45A2-B880-8C66C7A8FAD0}" type="presParOf" srcId="{23C315C5-16D8-4ABE-9C13-D77B409D5D34}" destId="{7C5CD8F2-FFEC-436A-92C8-DFCA19E9AA76}" srcOrd="0" destOrd="0" presId="urn:microsoft.com/office/officeart/2005/8/layout/hProcess11"/>
    <dgm:cxn modelId="{62C2CB05-FF7F-4EB5-8226-B5E45684D694}" type="presParOf" srcId="{23C315C5-16D8-4ABE-9C13-D77B409D5D34}" destId="{F459735D-3817-4410-87AD-34CCBEFCAE56}" srcOrd="1" destOrd="0" presId="urn:microsoft.com/office/officeart/2005/8/layout/hProcess11"/>
    <dgm:cxn modelId="{8F440897-6E9A-4162-873D-991064FB3E2C}" type="presParOf" srcId="{F459735D-3817-4410-87AD-34CCBEFCAE56}" destId="{6A182519-E967-40BC-9461-CA72707B0BD3}" srcOrd="0" destOrd="0" presId="urn:microsoft.com/office/officeart/2005/8/layout/hProcess11"/>
    <dgm:cxn modelId="{EE5844CF-71D2-42D9-AF21-941BF876E767}" type="presParOf" srcId="{6A182519-E967-40BC-9461-CA72707B0BD3}" destId="{CF5F1E71-0DF3-4858-B80B-0689D03FF9D3}" srcOrd="0" destOrd="0" presId="urn:microsoft.com/office/officeart/2005/8/layout/hProcess11"/>
    <dgm:cxn modelId="{FE8FCC0C-A307-4684-84C4-F5D7F4D53C5F}" type="presParOf" srcId="{6A182519-E967-40BC-9461-CA72707B0BD3}" destId="{52D6489E-6BCB-408B-A68B-6930C4292806}" srcOrd="1" destOrd="0" presId="urn:microsoft.com/office/officeart/2005/8/layout/hProcess11"/>
    <dgm:cxn modelId="{A254CEE7-CF8C-4301-944C-9739266C141C}" type="presParOf" srcId="{6A182519-E967-40BC-9461-CA72707B0BD3}" destId="{07989C53-9CF4-403B-9BD6-EB8C65657A01}" srcOrd="2" destOrd="0" presId="urn:microsoft.com/office/officeart/2005/8/layout/hProcess11"/>
    <dgm:cxn modelId="{A53582B4-00C2-46DA-A8F8-9F0492F4A0C6}" type="presParOf" srcId="{F459735D-3817-4410-87AD-34CCBEFCAE56}" destId="{92FC6123-AD8D-4E6A-8B8E-244AD21BA050}" srcOrd="1" destOrd="0" presId="urn:microsoft.com/office/officeart/2005/8/layout/hProcess11"/>
    <dgm:cxn modelId="{377DD689-F0F2-4D43-B360-DB10D327DCD8}" type="presParOf" srcId="{F459735D-3817-4410-87AD-34CCBEFCAE56}" destId="{4C9EF96B-85CB-4BBB-B0C2-16270C43E051}" srcOrd="2" destOrd="0" presId="urn:microsoft.com/office/officeart/2005/8/layout/hProcess11"/>
    <dgm:cxn modelId="{42FFB2A3-DFFF-4BCA-B5D2-AAE6706AD799}" type="presParOf" srcId="{4C9EF96B-85CB-4BBB-B0C2-16270C43E051}" destId="{5C2C66E2-A512-4D2A-AAF2-D0261526D0F5}" srcOrd="0" destOrd="0" presId="urn:microsoft.com/office/officeart/2005/8/layout/hProcess11"/>
    <dgm:cxn modelId="{488D78B0-DBAB-4121-B410-E42658DF41A6}" type="presParOf" srcId="{4C9EF96B-85CB-4BBB-B0C2-16270C43E051}" destId="{2D455352-CA9F-4D85-9CCE-ADAFD7AFC6D3}" srcOrd="1" destOrd="0" presId="urn:microsoft.com/office/officeart/2005/8/layout/hProcess11"/>
    <dgm:cxn modelId="{7599D9DC-EBE8-4D9C-82AE-79FE6407C6CA}" type="presParOf" srcId="{4C9EF96B-85CB-4BBB-B0C2-16270C43E051}" destId="{2DDFD158-92B8-421C-A595-D043062E93F8}" srcOrd="2" destOrd="0" presId="urn:microsoft.com/office/officeart/2005/8/layout/hProcess11"/>
    <dgm:cxn modelId="{DBBB09E0-E4A1-4C48-BACD-68D1001E360B}" type="presParOf" srcId="{F459735D-3817-4410-87AD-34CCBEFCAE56}" destId="{3F544A38-223C-4354-8ABE-9C3B3267A812}" srcOrd="3" destOrd="0" presId="urn:microsoft.com/office/officeart/2005/8/layout/hProcess11"/>
    <dgm:cxn modelId="{E0C828E2-0F3C-4FDE-BA27-FA69195F1B37}" type="presParOf" srcId="{F459735D-3817-4410-87AD-34CCBEFCAE56}" destId="{557FB657-A916-4F55-8F17-FB955D009734}" srcOrd="4" destOrd="0" presId="urn:microsoft.com/office/officeart/2005/8/layout/hProcess11"/>
    <dgm:cxn modelId="{CE79DA4D-B186-47E4-9A78-75E25F56465D}" type="presParOf" srcId="{557FB657-A916-4F55-8F17-FB955D009734}" destId="{9E273918-7C5E-4847-A4C0-F8C404217B59}" srcOrd="0" destOrd="0" presId="urn:microsoft.com/office/officeart/2005/8/layout/hProcess11"/>
    <dgm:cxn modelId="{18D0C82B-8E9C-4664-A8EB-9F89D93B6923}" type="presParOf" srcId="{557FB657-A916-4F55-8F17-FB955D009734}" destId="{E6D740E4-3C3F-4D36-AB90-70D8720C916D}" srcOrd="1" destOrd="0" presId="urn:microsoft.com/office/officeart/2005/8/layout/hProcess11"/>
    <dgm:cxn modelId="{5CE76507-9B25-4BA5-95BD-2C105EC3EDBC}" type="presParOf" srcId="{557FB657-A916-4F55-8F17-FB955D009734}" destId="{C5629E32-C613-4B85-BF0D-ACA15C5189E3}" srcOrd="2" destOrd="0" presId="urn:microsoft.com/office/officeart/2005/8/layout/hProcess11"/>
    <dgm:cxn modelId="{F8E2BD2F-84FD-4CA6-96C5-616A168CD18B}" type="presParOf" srcId="{F459735D-3817-4410-87AD-34CCBEFCAE56}" destId="{69DF0706-F782-458E-BBA1-6511ADBB9154}" srcOrd="5" destOrd="0" presId="urn:microsoft.com/office/officeart/2005/8/layout/hProcess11"/>
    <dgm:cxn modelId="{E1EC712C-C3A2-4F3C-965B-7379ACB92DC0}" type="presParOf" srcId="{F459735D-3817-4410-87AD-34CCBEFCAE56}" destId="{D7F64F0F-6925-490A-A3E3-546BC61114D3}" srcOrd="6" destOrd="0" presId="urn:microsoft.com/office/officeart/2005/8/layout/hProcess11"/>
    <dgm:cxn modelId="{D4F27A8B-C44C-4147-A05A-7C776D2715A8}" type="presParOf" srcId="{D7F64F0F-6925-490A-A3E3-546BC61114D3}" destId="{FD812A69-38B5-4A4B-AE84-9F57D4D6364C}" srcOrd="0" destOrd="0" presId="urn:microsoft.com/office/officeart/2005/8/layout/hProcess11"/>
    <dgm:cxn modelId="{03CC2121-0A53-4921-AA7D-650A441FF0E5}" type="presParOf" srcId="{D7F64F0F-6925-490A-A3E3-546BC61114D3}" destId="{23D61B19-F9DC-4747-A65D-88D835D593A2}" srcOrd="1" destOrd="0" presId="urn:microsoft.com/office/officeart/2005/8/layout/hProcess11"/>
    <dgm:cxn modelId="{8035AADD-3B16-496F-94A3-03EBBC19D7A6}" type="presParOf" srcId="{D7F64F0F-6925-490A-A3E3-546BC61114D3}" destId="{C3E22BD0-289B-4111-AECD-85C34260E38A}" srcOrd="2" destOrd="0" presId="urn:microsoft.com/office/officeart/2005/8/layout/hProcess11"/>
    <dgm:cxn modelId="{E89405D3-B0B4-4B5E-995A-7FC5B5154B8E}" type="presParOf" srcId="{F459735D-3817-4410-87AD-34CCBEFCAE56}" destId="{9C5C082F-8528-4EFD-A6FE-950B60923322}" srcOrd="7" destOrd="0" presId="urn:microsoft.com/office/officeart/2005/8/layout/hProcess11"/>
    <dgm:cxn modelId="{AF92356E-C6A1-4708-A203-D96B848A4B8B}" type="presParOf" srcId="{F459735D-3817-4410-87AD-34CCBEFCAE56}" destId="{0CDCB107-C6E9-4AE7-B0DD-28ED33473ADD}" srcOrd="8" destOrd="0" presId="urn:microsoft.com/office/officeart/2005/8/layout/hProcess11"/>
    <dgm:cxn modelId="{9489F158-BC18-4DEF-A774-2C39E245C8C1}" type="presParOf" srcId="{0CDCB107-C6E9-4AE7-B0DD-28ED33473ADD}" destId="{DCC9598C-EC49-44BF-8A2F-2D225B0EAA23}" srcOrd="0" destOrd="0" presId="urn:microsoft.com/office/officeart/2005/8/layout/hProcess11"/>
    <dgm:cxn modelId="{C7ADD371-2316-4C6E-B8E5-2F201E13CC41}" type="presParOf" srcId="{0CDCB107-C6E9-4AE7-B0DD-28ED33473ADD}" destId="{9455D6CA-2568-445C-8573-A21E1D9E9BEA}" srcOrd="1" destOrd="0" presId="urn:microsoft.com/office/officeart/2005/8/layout/hProcess11"/>
    <dgm:cxn modelId="{E92ECAF4-E28C-4A13-AAFE-697A8A732AC3}" type="presParOf" srcId="{0CDCB107-C6E9-4AE7-B0DD-28ED33473ADD}" destId="{016EF67F-5AF4-4F97-8C4F-1CD4D46CAD1B}" srcOrd="2" destOrd="0" presId="urn:microsoft.com/office/officeart/2005/8/layout/hProcess11"/>
    <dgm:cxn modelId="{DDD30382-342D-404E-BB8D-7548A666406D}" type="presParOf" srcId="{F459735D-3817-4410-87AD-34CCBEFCAE56}" destId="{B6679359-574D-4148-9B59-8783AB5D9D11}" srcOrd="9" destOrd="0" presId="urn:microsoft.com/office/officeart/2005/8/layout/hProcess11"/>
    <dgm:cxn modelId="{2EEF991A-973C-4DFA-ACB4-630AE8CB6710}" type="presParOf" srcId="{F459735D-3817-4410-87AD-34CCBEFCAE56}" destId="{46E7A6EA-E6B8-4AFC-A6C0-271DBC732844}" srcOrd="10" destOrd="0" presId="urn:microsoft.com/office/officeart/2005/8/layout/hProcess11"/>
    <dgm:cxn modelId="{A42A6D94-0657-4F65-BBD7-BC2075ED33BC}" type="presParOf" srcId="{46E7A6EA-E6B8-4AFC-A6C0-271DBC732844}" destId="{906DC81F-D0B2-4238-A015-0CC3E331E5FB}" srcOrd="0" destOrd="0" presId="urn:microsoft.com/office/officeart/2005/8/layout/hProcess11"/>
    <dgm:cxn modelId="{01D8030D-AEA8-4AB1-8F7E-0E638F0AB46E}" type="presParOf" srcId="{46E7A6EA-E6B8-4AFC-A6C0-271DBC732844}" destId="{79A154C7-54A7-477B-B401-8AA70D3D8426}" srcOrd="1" destOrd="0" presId="urn:microsoft.com/office/officeart/2005/8/layout/hProcess11"/>
    <dgm:cxn modelId="{A46BB384-9911-4A2D-8F52-5E7BBD9CA88D}" type="presParOf" srcId="{46E7A6EA-E6B8-4AFC-A6C0-271DBC732844}" destId="{701DA408-59F9-4E8E-B74E-F3CEB1F97B15}" srcOrd="2" destOrd="0" presId="urn:microsoft.com/office/officeart/2005/8/layout/hProcess1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Частное общеобразовательное учреждение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«Лицей-интернат № 5 открытого акционерного общества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«Российские железные дороги»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5992"/>
            <a:ext cx="4040188" cy="500066"/>
          </a:xfrm>
        </p:spPr>
        <p:txBody>
          <a:bodyPr>
            <a:norm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Долговременный исследовательский проект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00240"/>
            <a:ext cx="45720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«Роль Александра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С.Ю.Витте в становлении России великой железнодорожной державой»</a:t>
            </a:r>
          </a:p>
          <a:p>
            <a:pPr>
              <a:buNone/>
            </a:pPr>
            <a:r>
              <a:rPr lang="ru-RU" sz="2000" dirty="0" smtClean="0"/>
              <a:t>                                            </a:t>
            </a:r>
          </a:p>
          <a:p>
            <a:pPr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Авторы проекта: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Широцкий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Сергей (10 класс)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Чеканова Арина (11 класс)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Руководитель проекта: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Л.Н.Родуман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Desktop\page319-1200px-Сибирь_и_Великая_Сибирская_железная_дорога_с_приложением_карты_Сибири._(1893).pd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161608" cy="2514305"/>
          </a:xfrm>
          <a:prstGeom prst="rect">
            <a:avLst/>
          </a:prstGeom>
          <a:noFill/>
        </p:spPr>
      </p:pic>
      <p:pic>
        <p:nvPicPr>
          <p:cNvPr id="8" name="Содержимое 3" descr="a25b519cc16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18488"/>
            <a:ext cx="1857388" cy="2350222"/>
          </a:xfrm>
          <a:prstGeom prst="rect">
            <a:avLst/>
          </a:prstGeom>
        </p:spPr>
      </p:pic>
      <p:pic>
        <p:nvPicPr>
          <p:cNvPr id="9" name="Содержимое 3" descr="vit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6962" y="1428736"/>
            <a:ext cx="1840780" cy="2357454"/>
          </a:xfrm>
          <a:prstGeom prst="rect">
            <a:avLst/>
          </a:prstGeom>
        </p:spPr>
      </p:pic>
      <p:pic>
        <p:nvPicPr>
          <p:cNvPr id="11" name="Picture 2" descr="D:\Desktop\IMG_5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572008"/>
            <a:ext cx="2714644" cy="183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42918"/>
          <a:ext cx="8572559" cy="6229960"/>
        </p:xfrm>
        <a:graphic>
          <a:graphicData uri="http://schemas.openxmlformats.org/drawingml/2006/table">
            <a:tbl>
              <a:tblPr/>
              <a:tblGrid>
                <a:gridCol w="2071365"/>
                <a:gridCol w="2215324"/>
                <a:gridCol w="1166479"/>
                <a:gridCol w="1165659"/>
                <a:gridCol w="1953732"/>
              </a:tblGrid>
              <a:tr h="2924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</a:p>
                  </a:txBody>
                  <a:tcPr marL="24417" marR="24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Примерные ответы учащихся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Незнание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Выводы</a:t>
                      </a:r>
                    </a:p>
                  </a:txBody>
                  <a:tcPr marL="24417" marR="24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(кол-во учащихся)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Что такое «железнодорожный бум»?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Железнодорожный бум – это период наиболее активного строительства железных дорог.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83 % учащихся имеют представление о периоде наивысшего подъёма в железнодорожном строительстве России.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На какой период в истории России он приходится?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Железнодорожный бум приходится на период правления Александра 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80-е годы 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XIX</a:t>
                      </a: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в. – конец 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XIX</a:t>
                      </a: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века.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2/3 (67 %) опрошенных знают хронологические рамки железнодорожного бума.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Имел ли министр финансов С.Ю.Витте непосредственное отношение к железнодорожному транспорту?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Витте делал важные предложения по развитию железнодорожного транспорта. 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Только 17 % ребят имеет представления о том, что Витте, имеет техническое образование, достаточное время служил на железной дороге, многое сделал для совершенствования вопросов перевозов.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Почему именно в России строительство железных дорог явилось наиболее актуальным вопросом?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альтернативного железнодорожному транспорту сообщения; огромная протяжённость территории России; сложные природно-климатические условия; необходимость развивать как внутреннюю, так и внешнюю торговлю.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 респондентов знают роль и значение железнодорожного транспорта в России. Только 5 опрошенных дали не аргументированный ответ.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Считаете ли вы правомерным связывать имена Александра 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С.Ю.Витте с периодом наибольших успехов в железнодорожном строительстве в Российской империи?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Александр 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С.Ю.Витте активно продвигали идею железнодорожного строительства. Они внесли наибольший вклад в создание единой железнодорожной сети России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80 % учащихся понимают, что роль первых лиц государства в продвижении вопроса железнодорожного строительства огромна, и они заслуживают признания потомков.</a:t>
                      </a:r>
                    </a:p>
                  </a:txBody>
                  <a:tcPr marL="24417" marR="24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социологического опроса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(Всего в опросе участвовало 30 учащихся 10-11-х классов лицея-интерната № 5)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0FA781DC-8186-FC3D-6242-960882EDB47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3425039"/>
              </p:ext>
            </p:extLst>
          </p:nvPr>
        </p:nvGraphicFramePr>
        <p:xfrm>
          <a:off x="214283" y="214290"/>
          <a:ext cx="6974794" cy="62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Desktop\IMG_4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1" y="428604"/>
            <a:ext cx="2320917" cy="3117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14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Железная дорога – символ могущества России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все времена!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Desktop\12753-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3120111" cy="2184078"/>
          </a:xfrm>
          <a:prstGeom prst="rect">
            <a:avLst/>
          </a:prstGeom>
          <a:noFill/>
        </p:spPr>
      </p:pic>
      <p:pic>
        <p:nvPicPr>
          <p:cNvPr id="33795" name="Picture 3" descr="D:\Desktop\1d80a6385a528ead350839f17a4c0b8d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3320208" cy="2214578"/>
          </a:xfrm>
          <a:prstGeom prst="rect">
            <a:avLst/>
          </a:prstGeom>
          <a:noFill/>
        </p:spPr>
      </p:pic>
      <p:pic>
        <p:nvPicPr>
          <p:cNvPr id="11" name="Picture 2" descr="D:\Desktop\5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29132"/>
            <a:ext cx="3324085" cy="2217787"/>
          </a:xfrm>
          <a:prstGeom prst="rect">
            <a:avLst/>
          </a:prstGeom>
          <a:noFill/>
        </p:spPr>
      </p:pic>
      <p:pic>
        <p:nvPicPr>
          <p:cNvPr id="13" name="Picture 3" descr="D:\Desktop\real_bef4bf11-2f21-49aa-b385-eb307f11c35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6372" y="1357298"/>
            <a:ext cx="3281302" cy="2186680"/>
          </a:xfrm>
          <a:prstGeom prst="rect">
            <a:avLst/>
          </a:prstGeom>
          <a:noFill/>
        </p:spPr>
      </p:pic>
      <p:pic>
        <p:nvPicPr>
          <p:cNvPr id="14" name="Picture 2" descr="D:\Desktop\a8274416eafb8f09d8f8ed010988673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1428736"/>
            <a:ext cx="3357586" cy="221457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143636" y="3500437"/>
            <a:ext cx="300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Генеральный директор - председатель правления ОАО «РЖД» О.В.Белозеров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71475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РФ В.В.Путин и О.В.Белозеров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1714488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5357826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«РЖД»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Транссибирская магистраль стала «спинным мозгом» раскинувшейся на двух континентах России, значительно ускорив освоение ее новых богатых территорий.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357826"/>
            <a:ext cx="8572560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проехав из столицы до Дальнего Востока, нельзя будет называться подлинным русским»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С.Ю. Витте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book02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1536505"/>
            <a:ext cx="2428892" cy="3622519"/>
          </a:xfrm>
        </p:spPr>
      </p:pic>
      <p:pic>
        <p:nvPicPr>
          <p:cNvPr id="6" name="Picture 2" descr="D:\Desktop\regnum_picture_14472776421074799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5786478" cy="3696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4000528" cy="435769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000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Широцкий</a:t>
            </a:r>
            <a:r>
              <a:rPr lang="ru-RU" sz="30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Сергей</a:t>
            </a: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Тема проекта увлекла меня тем, что в будущем я хотел бы связать свою деятельность с железной дорогой. Исследовательская деятельность помогла мне расширить свои знания и усовершенствовать навыки работы в команде. Уверен, что полученный опыт поможет мне в учебе в ВУЗе. 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213255" cy="43576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Чеканова Арина </a:t>
            </a: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Совместное творчество, работа на результат – вот что вдохновляло меня месяцы кропотливой работы.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Можно с удовлетворением констатировать, что цель и задачи, поставленные в начале проектной деятельности, достигнуты. Работа над проектом способствовала не только реализации задуманного, но и дальнейшему развитию моего интереса к исторической науке.</a:t>
            </a:r>
            <a:endParaRPr lang="ru-RU" b="0" dirty="0"/>
          </a:p>
        </p:txBody>
      </p:sp>
      <p:pic>
        <p:nvPicPr>
          <p:cNvPr id="7" name="Picture 3" descr="D:\Desktop\IMG_E46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72008"/>
            <a:ext cx="1419924" cy="2008178"/>
          </a:xfrm>
          <a:prstGeom prst="rect">
            <a:avLst/>
          </a:prstGeom>
          <a:noFill/>
        </p:spPr>
      </p:pic>
      <p:pic>
        <p:nvPicPr>
          <p:cNvPr id="11" name="Picture 2" descr="D:\Desktop\IMG_5041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442828" cy="2010910"/>
          </a:xfrm>
          <a:prstGeom prst="rect">
            <a:avLst/>
          </a:prstGeom>
          <a:noFill/>
        </p:spPr>
      </p:pic>
      <p:pic>
        <p:nvPicPr>
          <p:cNvPr id="12" name="Picture 2" descr="D:\Desktop\IMG_5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1460" y="4500570"/>
            <a:ext cx="3074047" cy="214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проектом. Рабочие моменты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35332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348033" cy="251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Desktop\IMG_4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357562"/>
            <a:ext cx="2446734" cy="3262312"/>
          </a:xfrm>
          <a:prstGeom prst="rect">
            <a:avLst/>
          </a:prstGeom>
          <a:noFill/>
        </p:spPr>
      </p:pic>
      <p:pic>
        <p:nvPicPr>
          <p:cNvPr id="7" name="Picture 3" descr="D:\Desktop\IMG_46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357562"/>
            <a:ext cx="2405462" cy="3316293"/>
          </a:xfrm>
          <a:prstGeom prst="rect">
            <a:avLst/>
          </a:prstGeom>
          <a:noFill/>
        </p:spPr>
      </p:pic>
      <p:pic>
        <p:nvPicPr>
          <p:cNvPr id="11" name="Picture 3" descr="D:\Desktop\IMG_4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214422"/>
            <a:ext cx="3227409" cy="247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презентация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«Роль Александра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С.Ю.Витте в становлении России великой железнодорожной державой»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D:\Desktop\IMG_4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14818"/>
            <a:ext cx="3071834" cy="2301324"/>
          </a:xfrm>
          <a:prstGeom prst="rect">
            <a:avLst/>
          </a:prstGeom>
          <a:noFill/>
        </p:spPr>
      </p:pic>
      <p:pic>
        <p:nvPicPr>
          <p:cNvPr id="5" name="Picture 2" descr="D:\Desktop\IMG_4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35867"/>
            <a:ext cx="3211094" cy="2264967"/>
          </a:xfrm>
          <a:prstGeom prst="rect">
            <a:avLst/>
          </a:prstGeom>
          <a:noFill/>
        </p:spPr>
      </p:pic>
      <p:pic>
        <p:nvPicPr>
          <p:cNvPr id="6" name="Picture 2" descr="D:\Desktop\IMG_4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3048021" cy="2286016"/>
          </a:xfrm>
          <a:prstGeom prst="rect">
            <a:avLst/>
          </a:prstGeom>
          <a:noFill/>
        </p:spPr>
      </p:pic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3643306" y="1714489"/>
          <a:ext cx="5000660" cy="236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705"/>
                <a:gridCol w="1096645"/>
                <a:gridCol w="1206310"/>
              </a:tblGrid>
              <a:tr h="4069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проекта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расходов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Бумага для офисной техники «Снегурочка» А4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шт. (500 лист.)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израсходовано: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 лист.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Доказать, что Александр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С.Ю.Витте сыграли важнейшую роль в превращении России в великую железнодорожную державу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21497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6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 о железнодорожном строительстве в России в период правления Александра </a:t>
            </a:r>
            <a:r>
              <a:rPr lang="en-US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6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роль личности государя-императора и министра финансов С.Ю.Витте в вопросе развития железнодорожной сети России в конце </a:t>
            </a:r>
            <a:r>
              <a:rPr lang="en-US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lvl="0">
              <a:buNone/>
            </a:pP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6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сравнительный анализ результатов железнодорожного строительства в предшествующий правлению Александра </a:t>
            </a:r>
            <a:r>
              <a:rPr lang="en-US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 и на момент окончания его правления.</a:t>
            </a:r>
          </a:p>
          <a:p>
            <a:pPr lvl="0">
              <a:buNone/>
            </a:pP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 основе социологического опроса среди учащихся 10-11-х классов лицея-интерната, решения тематического кроссворда </a:t>
            </a:r>
            <a:r>
              <a:rPr lang="ru-RU" sz="6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их знания о роли Александра </a:t>
            </a:r>
            <a:r>
              <a:rPr lang="en-US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С.Ю.Витте в период железнодорожного бума в России.</a:t>
            </a:r>
          </a:p>
          <a:p>
            <a:pPr>
              <a:buNone/>
            </a:pP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6200" dirty="0" smtClean="0"/>
              <a:t> </a:t>
            </a:r>
            <a:r>
              <a:rPr lang="ru-RU" sz="6200" u="sng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продукт проекта  -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мультимедийную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презентацию «Роль Александра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и С.Ю.Витте в становлении России великой железнодорожной державой»</a:t>
            </a:r>
          </a:p>
          <a:p>
            <a:pPr lvl="0">
              <a:buNone/>
            </a:pP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6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содержанием проектной работы учащихся 9-11-х классов в рамках классных часов по профориентации с целью популяризации железнодорожного транспорта.</a:t>
            </a:r>
          </a:p>
          <a:p>
            <a:endParaRPr lang="ru-RU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Александра </a:t>
            </a: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С.Ю.Витте в сфере железнодорожного транспорта носила далеко идущие планы развития отрасли и заложила основы будущего экономического величия Российской  державы.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Desktop\page319-1200px-Сибирь_и_Великая_Сибирская_железная_дорога_с_приложением_карты_Сибири._(1893).pd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6829097" cy="412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страны не мыслима без развития железнодорожного транспорта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786454"/>
            <a:ext cx="1571636" cy="5715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(1881 – 1894)</a:t>
            </a:r>
            <a:endParaRPr lang="ru-RU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58082" y="5857892"/>
            <a:ext cx="1785918" cy="71438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С.Ю.Витте</a:t>
            </a:r>
            <a:r>
              <a:rPr lang="ru-RU" sz="26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(17.06.1849 – 28.02.19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15)</a:t>
            </a:r>
            <a:endParaRPr lang="ru-RU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vitt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643314"/>
            <a:ext cx="2510138" cy="3214686"/>
          </a:xfrm>
        </p:spPr>
      </p:pic>
      <p:pic>
        <p:nvPicPr>
          <p:cNvPr id="9" name="Picture 2" descr="D:\Desktop\01006616160_7560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286808" cy="25812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714487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«… в царствовании императора Александра III сделался полный переворот в железнодорожном деле как с точки практической, так и с теоретической. Были начаты, с одной стороны, последовательный выкуп железных дорог из рук частных обществ, а с другой стороны, преимущественное сооружение железных дорог казной…»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С.Ю.Витте</a:t>
            </a:r>
            <a:endParaRPr lang="ru-RU" dirty="0"/>
          </a:p>
        </p:txBody>
      </p:sp>
      <p:pic>
        <p:nvPicPr>
          <p:cNvPr id="11" name="Picture 2" descr="D:\Desktop\i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667577"/>
            <a:ext cx="2357454" cy="3190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о вводе в эксплуатацию железных дорог России в царствование Александра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(1881-1894 гг.)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1" y="642919"/>
          <a:ext cx="4281519" cy="611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9"/>
                <a:gridCol w="857256"/>
                <a:gridCol w="852494"/>
              </a:tblGrid>
              <a:tr h="775856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железных дорог и направлений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ввода в эксплуатацию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Протяжённость, км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419">
                <a:tc>
                  <a:txBody>
                    <a:bodyPr/>
                    <a:lstStyle/>
                    <a:p>
                      <a:r>
                        <a:rPr lang="ru-RU" sz="105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Баскунчакская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Владимировка-Баскунчак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/>
                </a:tc>
              </a:tr>
              <a:tr h="787988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Бессарабская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Слободка-Рыбница,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Окницы-Липканы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Бельцы-Липканы,</a:t>
                      </a:r>
                      <a:endParaRPr lang="ru-RU" sz="10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Рыбница-Бельцы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</a:tr>
              <a:tr h="492489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Владикавказская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Новороссийск-Екатеринодар-Тихорецкая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Минеральные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воды-Кисловодск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Беслан-Петровск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1888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/>
                </a:tc>
              </a:tr>
              <a:tr h="492489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Екатерининская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Еленовка-Мариуполь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Авдеевка-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Юзово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Ясиноватая – Синельниково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Нижнеднепровско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Долинская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Ясиноватая – Мушкетов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Розоватая –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Каравайка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Долгунцовое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1882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1888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492489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Закавказские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Самтреди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Батум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Тифлис-Баку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Рион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Кутаис-Тквибули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549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492489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Московско-Казанская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Рязань-Свияжск-Казань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829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492489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Николаевская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Ржев-Вязьма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1888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642915"/>
          <a:ext cx="4210080" cy="613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44"/>
                <a:gridCol w="785818"/>
                <a:gridCol w="785818"/>
              </a:tblGrid>
              <a:tr h="714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железных дорог и направлений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ввода в эксплуатацию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Протяжённость, км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421870">
                <a:tc>
                  <a:txBody>
                    <a:bodyPr/>
                    <a:lstStyle/>
                    <a:p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Московско-Киево-Воронежская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Конотоп-Терещинская-Пироговка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Чернигов-Круты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Курск-Мармыжи-Воронеж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421870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Омская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Екатеринбург — Тюмень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/>
                </a:tc>
              </a:tr>
              <a:tr h="421870">
                <a:tc>
                  <a:txBody>
                    <a:bodyPr/>
                    <a:lstStyle/>
                    <a:p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Полесские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Жабинка-Пинск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Пинск-Лунинец-Вильна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Лунинец-Сарны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Лунинец-Гомель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Барановичи-Белосток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Гомель — Брянск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1882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1886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1886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</a:p>
                  </a:txBody>
                  <a:tcPr/>
                </a:tc>
              </a:tr>
              <a:tr h="421870">
                <a:tc>
                  <a:txBody>
                    <a:bodyPr/>
                    <a:lstStyle/>
                    <a:p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Привислинские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Брест-Лапы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Садлец-Малкин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Малкин-Лапы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/>
                </a:tc>
              </a:tr>
              <a:tr h="421870">
                <a:tc>
                  <a:txBody>
                    <a:bodyPr/>
                    <a:lstStyle/>
                    <a:p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Рязанско-Уральская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Лебедянь-Богоявленск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Ртищево-Сердобск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/>
                </a:tc>
              </a:tr>
              <a:tr h="421870">
                <a:tc>
                  <a:txBody>
                    <a:bodyPr/>
                    <a:lstStyle/>
                    <a:p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Самаро-Златоустовская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Самара — Уфа — Челябинск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</a:tr>
              <a:tr h="4218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Юго-Западные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Сарны-Ровно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Вапнярка-Тростянец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Казатин-Умань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Демковка-Христиновка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Христиновка-Шпола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Жмеринка-Могилев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4214842" cy="18700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железнодорожное строительство, инициированное Александром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развернулось в 1880-х годах в трех основных направлениях: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857364"/>
            <a:ext cx="4071966" cy="426879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военно-стратегического значения – на западных границах: в Полесье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Привисленском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крае;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на колониальных окраинах России: в Средней Азии и Западной Сибири;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промышленно-экономического значения – в Криворожье, к соляному озеру Баскунчак,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Квирипы-Чиатурская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линия в Закавказье,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Ромны-Кременчугская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линия, связывающая кратчайшим рельсовым путем Балтийское и Черное моря.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29124" y="428605"/>
          <a:ext cx="4500593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72066" y="571480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диаграмма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«Темпы железнодорожного строительства в России в XIX в.»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214842" cy="2225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C19B470-22BB-1DE8-C814-207FF372E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357562"/>
            <a:ext cx="4357718" cy="3268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8103C8-68B6-286F-512F-C2543FAC8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831"/>
          <a:stretch/>
        </p:blipFill>
        <p:spPr bwMode="auto">
          <a:xfrm>
            <a:off x="4572000" y="142852"/>
            <a:ext cx="4357718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633509DF-0430-D56B-C17A-AF496CCC4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63" r="69214" b="66694"/>
          <a:stretch/>
        </p:blipFill>
        <p:spPr bwMode="auto">
          <a:xfrm>
            <a:off x="4572000" y="2209793"/>
            <a:ext cx="4357717" cy="4433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0562" y="2285992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«Повелеваю ныне приступить к постройке сплошной через всю Сибирь железной дороги, имеющей целью соединить обильные дары природы сибирских областей с сетью внутренних рельсовых сообщений. Я поручаю Вам объявить таковую волю мою, по вступлении вновь на русскую землю, после обозрения иноземных стран Востока. Вместе с тем возлагаю на Вас совершение во Владивостоке закладки разрешенного к сооружению, за счет казны и непосредственным распоряжением правительства, Уссурийского участка Великого Сибирского рельсового пути».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esktop\im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4357718" cy="314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С.Ю.Витте – крупнейший реформатор российских железных дорог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1\AppData\Local\Microsoft\Windows\INetCache\IE\PQWA92B7\Обложка_книги_Витте_о_тарифах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1707185" cy="2353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4">
            <a:extLst>
              <a:ext uri="{FF2B5EF4-FFF2-40B4-BE49-F238E27FC236}">
                <a16:creationId xmlns="" xmlns:a16="http://schemas.microsoft.com/office/drawing/2014/main" id="{722C6EBB-8894-A971-3760-99FD27AA2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4000504"/>
            <a:ext cx="3714776" cy="2668447"/>
          </a:xfrm>
          <a:prstGeom prst="rect">
            <a:avLst/>
          </a:prstGeom>
        </p:spPr>
      </p:pic>
      <p:pic>
        <p:nvPicPr>
          <p:cNvPr id="8" name="Picture 3" descr="D:\Desktop\339-967e1e28081c1ba154df17e6ab465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928802"/>
            <a:ext cx="2348320" cy="1862125"/>
          </a:xfrm>
          <a:prstGeom prst="rect">
            <a:avLst/>
          </a:prstGeom>
          <a:noFill/>
        </p:spPr>
      </p:pic>
      <p:pic>
        <p:nvPicPr>
          <p:cNvPr id="1026" name="Picture 2" descr="D:\Desktop\3601892_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3857652" cy="5075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16F4C24-73CC-783E-8180-2A4A031C3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83670275"/>
              </p:ext>
            </p:extLst>
          </p:nvPr>
        </p:nvGraphicFramePr>
        <p:xfrm>
          <a:off x="107504" y="1340768"/>
          <a:ext cx="90364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A17941-AEB1-5759-9F4D-5559EB92CC6E}"/>
              </a:ext>
            </a:extLst>
          </p:cNvPr>
          <p:cNvSpPr txBox="1"/>
          <p:nvPr/>
        </p:nvSpPr>
        <p:spPr>
          <a:xfrm>
            <a:off x="539552" y="324433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1870г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0A73AA-4298-1681-E88B-CF2680278158}"/>
              </a:ext>
            </a:extLst>
          </p:cNvPr>
          <p:cNvSpPr txBox="1"/>
          <p:nvPr/>
        </p:nvSpPr>
        <p:spPr>
          <a:xfrm>
            <a:off x="1643042" y="32374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1878г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BADBA2-5BCA-E0F9-6F5E-4017CC1B3356}"/>
              </a:ext>
            </a:extLst>
          </p:cNvPr>
          <p:cNvSpPr txBox="1"/>
          <p:nvPr/>
        </p:nvSpPr>
        <p:spPr>
          <a:xfrm>
            <a:off x="3929058" y="324433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1886г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18FF60-7BD5-E5A2-C2C8-FA66E51538BA}"/>
              </a:ext>
            </a:extLst>
          </p:cNvPr>
          <p:cNvSpPr txBox="1"/>
          <p:nvPr/>
        </p:nvSpPr>
        <p:spPr>
          <a:xfrm>
            <a:off x="2571736" y="1714488"/>
            <a:ext cx="1428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ыходит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печать книга 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Витте «Принципы железнодорожных тарифов по перевозке грузов»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6218C5-E35A-F5D9-FB81-E0FDE386560A}"/>
              </a:ext>
            </a:extLst>
          </p:cNvPr>
          <p:cNvSpPr txBox="1"/>
          <p:nvPr/>
        </p:nvSpPr>
        <p:spPr>
          <a:xfrm>
            <a:off x="2857488" y="314324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1883г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1DDF06-AEC8-CF2A-3DA2-877BB3B790D2}"/>
              </a:ext>
            </a:extLst>
          </p:cNvPr>
          <p:cNvSpPr txBox="1"/>
          <p:nvPr/>
        </p:nvSpPr>
        <p:spPr>
          <a:xfrm>
            <a:off x="4898217" y="1746508"/>
            <a:ext cx="1508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азначается директором департамента железнодорожных дел Министерства финансов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52A1CD-E92E-0131-EA12-84690C17ED53}"/>
              </a:ext>
            </a:extLst>
          </p:cNvPr>
          <p:cNvSpPr txBox="1"/>
          <p:nvPr/>
        </p:nvSpPr>
        <p:spPr>
          <a:xfrm>
            <a:off x="5072066" y="32467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1892г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565E584-1D5B-0720-7610-7B3AA95D86F9}"/>
              </a:ext>
            </a:extLst>
          </p:cNvPr>
          <p:cNvSpPr/>
          <p:nvPr/>
        </p:nvSpPr>
        <p:spPr>
          <a:xfrm>
            <a:off x="6227998" y="3134135"/>
            <a:ext cx="597600" cy="57599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9D7CA2-B329-940A-86F7-0B0A2226E9AC}"/>
              </a:ext>
            </a:extLst>
          </p:cNvPr>
          <p:cNvSpPr txBox="1"/>
          <p:nvPr/>
        </p:nvSpPr>
        <p:spPr>
          <a:xfrm>
            <a:off x="6084168" y="3913134"/>
            <a:ext cx="1011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dirty="0">
                <a:solidFill>
                  <a:srgbClr val="323749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Заключил выгодный 10-летний торговый договор с Германией 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22F907-291C-2BF8-7296-A3FBD8ABB81D}"/>
              </a:ext>
            </a:extLst>
          </p:cNvPr>
          <p:cNvSpPr txBox="1"/>
          <p:nvPr/>
        </p:nvSpPr>
        <p:spPr>
          <a:xfrm>
            <a:off x="6165010" y="3215901"/>
            <a:ext cx="79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1894г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6EB243BC-FA6D-8718-20A6-89AE39FA1BAF}"/>
              </a:ext>
            </a:extLst>
          </p:cNvPr>
          <p:cNvSpPr/>
          <p:nvPr/>
        </p:nvSpPr>
        <p:spPr>
          <a:xfrm>
            <a:off x="7226774" y="3088258"/>
            <a:ext cx="597600" cy="57599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E17EAC-4CB0-42C6-0CDB-3A504A9CBC8A}"/>
              </a:ext>
            </a:extLst>
          </p:cNvPr>
          <p:cNvSpPr txBox="1"/>
          <p:nvPr/>
        </p:nvSpPr>
        <p:spPr>
          <a:xfrm>
            <a:off x="6858016" y="1785926"/>
            <a:ext cx="1034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dirty="0">
                <a:solidFill>
                  <a:srgbClr val="323749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Провел денежную реформу и обеспечил рубль золотом.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B830045-E006-A4C2-E93F-74F3CD2E48B1}"/>
              </a:ext>
            </a:extLst>
          </p:cNvPr>
          <p:cNvSpPr txBox="1"/>
          <p:nvPr/>
        </p:nvSpPr>
        <p:spPr>
          <a:xfrm>
            <a:off x="7155899" y="3208330"/>
            <a:ext cx="73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1897г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F7F7A4-FC49-9C64-8D84-29FF467BE8A5}"/>
              </a:ext>
            </a:extLst>
          </p:cNvPr>
          <p:cNvSpPr txBox="1"/>
          <p:nvPr/>
        </p:nvSpPr>
        <p:spPr>
          <a:xfrm>
            <a:off x="7929585" y="4071942"/>
            <a:ext cx="1214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dirty="0" smtClean="0">
                <a:solidFill>
                  <a:srgbClr val="323749"/>
                </a:solidFill>
                <a:effectLst/>
                <a:latin typeface="Times New Roman" pitchFamily="18" charset="0"/>
                <a:cs typeface="Times New Roman" pitchFamily="18" charset="0"/>
              </a:rPr>
              <a:t>Назначается </a:t>
            </a:r>
            <a:r>
              <a:rPr lang="ru-RU" sz="1100" b="0" i="0" dirty="0">
                <a:solidFill>
                  <a:srgbClr val="323749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председателем Комитета министров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9B2203E5-7433-ED0D-F527-FB2495AAE436}"/>
              </a:ext>
            </a:extLst>
          </p:cNvPr>
          <p:cNvSpPr/>
          <p:nvPr/>
        </p:nvSpPr>
        <p:spPr>
          <a:xfrm>
            <a:off x="8173659" y="3132888"/>
            <a:ext cx="597600" cy="57599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05D7AA0-4E8B-BBF3-40C8-1CACD9242A4B}"/>
              </a:ext>
            </a:extLst>
          </p:cNvPr>
          <p:cNvSpPr txBox="1"/>
          <p:nvPr/>
        </p:nvSpPr>
        <p:spPr>
          <a:xfrm>
            <a:off x="8104591" y="3237468"/>
            <a:ext cx="80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1903г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E655A80-1707-4C9C-669D-A68978AC02F3}"/>
              </a:ext>
            </a:extLst>
          </p:cNvPr>
          <p:cNvSpPr/>
          <p:nvPr/>
        </p:nvSpPr>
        <p:spPr>
          <a:xfrm>
            <a:off x="0" y="188640"/>
            <a:ext cx="9144000" cy="499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мундира железнодорожника к министерскому портфелю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5C1ADEE-C241-80A2-CBD0-DAAE75271441}"/>
              </a:ext>
            </a:extLst>
          </p:cNvPr>
          <p:cNvSpPr/>
          <p:nvPr/>
        </p:nvSpPr>
        <p:spPr>
          <a:xfrm>
            <a:off x="5928" y="6170122"/>
            <a:ext cx="9144000" cy="499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D:\Desktop\-KSHW1qw7iBVkm5G0tk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857232"/>
            <a:ext cx="1324023" cy="17826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Объект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8" r="54777" b="5402"/>
          <a:stretch/>
        </p:blipFill>
        <p:spPr>
          <a:xfrm>
            <a:off x="7715272" y="890976"/>
            <a:ext cx="1214446" cy="17872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74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1244</Words>
  <PresentationFormat>Экран (4:3)</PresentationFormat>
  <Paragraphs>292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Частное общеобразовательное учреждение «Лицей-интернат № 5 открытого акционерного общества «Российские железные дороги» </vt:lpstr>
      <vt:lpstr>Цель: Доказать, что Александр III и С.Ю.Витте сыграли важнейшую роль в превращении России в великую железнодорожную державу</vt:lpstr>
      <vt:lpstr> Гипотеза  Политика Александра III и С.Ю.Витте в сфере железнодорожного транспорта носила далеко идущие планы развития отрасли и заложила основы будущего экономического величия Российской  державы. </vt:lpstr>
      <vt:lpstr>Модернизация страны не мыслима без развития железнодорожного транспорта</vt:lpstr>
      <vt:lpstr>Данные о вводе в эксплуатацию железных дорог России в царствование Александра III (1881-1894 гг.) </vt:lpstr>
      <vt:lpstr>Государственное железнодорожное строительство, инициированное Александром III, развернулось в 1880-х годах в трех основных направлениях:  </vt:lpstr>
      <vt:lpstr>Слайд 7</vt:lpstr>
      <vt:lpstr>С.Ю.Витте – крупнейший реформатор российских железных дорог</vt:lpstr>
      <vt:lpstr>Слайд 9</vt:lpstr>
      <vt:lpstr>Слайд 10</vt:lpstr>
      <vt:lpstr>Слайд 11</vt:lpstr>
      <vt:lpstr>Железная дорога – символ могущества России  на все времена!</vt:lpstr>
      <vt:lpstr> Транссибирская магистраль стала «спинным мозгом» раскинувшейся на двух континентах России, значительно ускорив освоение ее новых богатых территорий.  </vt:lpstr>
      <vt:lpstr>Слайд 14</vt:lpstr>
      <vt:lpstr>Этапы работы над проектом. Рабочие моменты</vt:lpstr>
      <vt:lpstr>Продукт проекта – мультимедийная презентация «Роль Александра III и С.Ю.Витте в становлении России великой железнодорожной державой»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68</cp:revision>
  <dcterms:created xsi:type="dcterms:W3CDTF">2022-11-16T14:11:54Z</dcterms:created>
  <dcterms:modified xsi:type="dcterms:W3CDTF">2023-05-01T14:36:19Z</dcterms:modified>
</cp:coreProperties>
</file>