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312" r:id="rId2"/>
    <p:sldId id="310" r:id="rId3"/>
    <p:sldId id="311" r:id="rId4"/>
    <p:sldId id="286" r:id="rId5"/>
    <p:sldId id="278" r:id="rId6"/>
    <p:sldId id="279" r:id="rId7"/>
    <p:sldId id="280" r:id="rId8"/>
    <p:sldId id="321" r:id="rId9"/>
    <p:sldId id="322" r:id="rId10"/>
    <p:sldId id="323" r:id="rId11"/>
    <p:sldId id="287" r:id="rId12"/>
    <p:sldId id="301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17" r:id="rId21"/>
    <p:sldId id="308" r:id="rId22"/>
    <p:sldId id="282" r:id="rId23"/>
    <p:sldId id="318" r:id="rId24"/>
    <p:sldId id="319" r:id="rId25"/>
    <p:sldId id="320" r:id="rId26"/>
    <p:sldId id="298" r:id="rId27"/>
    <p:sldId id="307" r:id="rId28"/>
    <p:sldId id="305" r:id="rId29"/>
    <p:sldId id="302" r:id="rId30"/>
    <p:sldId id="316" r:id="rId31"/>
    <p:sldId id="30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Знаете ли вы что-то о волонтёрах и волонтерском движении?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1.Знаете ли вы что-то о волонтёрах?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90-48F1-A2AC-1D34C0EF65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B1-4667-A22D-3A370D8B0E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Да (52)</c:v>
                </c:pt>
                <c:pt idx="1">
                  <c:v>Нет (0)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0-48F1-A2AC-1D34C0EF6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2.Готовы ли вы стать частью волонтерского движения? 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Готовы ли вы сейчас начать участвовать в акциях?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398-4434-98D1-64C9DABA15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98-4434-98D1-64C9DABA15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Да (21)</c:v>
                </c:pt>
                <c:pt idx="1">
                  <c:v>Нет (31)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0.4</c:v>
                </c:pt>
                <c:pt idx="1">
                  <c:v>0.60000000000000064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06-4401-AE3D-B226C0060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3.Что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мешает вам стать волонтёром?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1.Что мешает вам стать волонтёром?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1B1-40C6-933E-0E54E26ED0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B1-40C6-933E-0E54E26ED0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1B1-40C6-933E-0E54E26ED0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Ничего (13)</c:v>
                </c:pt>
                <c:pt idx="1">
                  <c:v>Школа/экзамены (22)</c:v>
                </c:pt>
                <c:pt idx="2">
                  <c:v>Нет желания/нехватка времени (17)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0.25</c:v>
                </c:pt>
                <c:pt idx="1">
                  <c:v>0.43000000000000038</c:v>
                </c:pt>
                <c:pt idx="2">
                  <c:v>0.32000000000000051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1B-4743-9FD0-BC245613F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r>
              <a:rPr lang="ru-RU" sz="1800" b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 ли, по-вашему, быть волонтером?</a:t>
            </a:r>
            <a:endParaRPr lang="ru-RU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1.Как думаете волонтёром быть сложно?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264-434E-92D5-C8FBD3365E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64-434E-92D5-C8FBD3365E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64-434E-92D5-C8FBD3365E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 (21)</c:v>
                </c:pt>
                <c:pt idx="1">
                  <c:v>Сложно (27)</c:v>
                </c:pt>
                <c:pt idx="2">
                  <c:v>Затрудняюсь ответить (4)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0.52</c:v>
                </c:pt>
                <c:pt idx="1">
                  <c:v>0.4</c:v>
                </c:pt>
                <c:pt idx="2">
                  <c:v>8.0000000000000043E-2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8-498F-AE59-3D6394B0E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5.Какие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 являются главными для волонтера?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1.Какие качества являются главными для волонтера?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A2A-4BA0-8BF9-7BF08BB492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A-4BA0-8BF9-7BF08BB492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A2A-4BA0-8BF9-7BF08BB492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A-4BA0-8BF9-7BF08BB492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Милосердие (17)</c:v>
                </c:pt>
                <c:pt idx="1">
                  <c:v>Ответственность (14)</c:v>
                </c:pt>
                <c:pt idx="2">
                  <c:v>Чувство долга (12)</c:v>
                </c:pt>
                <c:pt idx="3">
                  <c:v>Трудолюбие (9)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0.33000000000000057</c:v>
                </c:pt>
                <c:pt idx="1">
                  <c:v>0.27</c:v>
                </c:pt>
                <c:pt idx="2">
                  <c:v>0.23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3C-4329-A6B3-2116EE2A5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291F381-DAC1-436E-A05F-47E930ED648A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0829D1F-5BD3-4A42-ADCC-A6C13E0C9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niykut.ru/v-krasnokutskom-rajone-sozdan-shtab-volonterov-pobedyi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fguide.io/article/chto-takoe-volonterstvo-i-kto-takie-volontery.html" TargetMode="External"/><Relationship Id="rId5" Type="http://schemas.openxmlformats.org/officeDocument/2006/relationships/hyperlink" Target="https://dszn.ru/psychologyLifeArticle/116" TargetMode="External"/><Relationship Id="rId4" Type="http://schemas.openxmlformats.org/officeDocument/2006/relationships/hyperlink" Target="https://fb.ru/article/382264/volonterstvo-istoriya-vozniknoveniya-i-stanovleniya-meropriyatiya-volonterskogo-dvijeniy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niykut.bezformata.com/word/volonteri-pobedi/703623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129" y="274638"/>
            <a:ext cx="10058400" cy="921116"/>
          </a:xfrm>
        </p:spPr>
        <p:txBody>
          <a:bodyPr>
            <a:normAutofit/>
          </a:bodyPr>
          <a:lstStyle/>
          <a:p>
            <a:pPr algn="ctr"/>
            <a:r>
              <a:rPr lang="ru-RU" sz="1600" b="1" smtClean="0">
                <a:solidFill>
                  <a:schemeClr val="accent1">
                    <a:lumMod val="75000"/>
                  </a:schemeClr>
                </a:solidFill>
              </a:rPr>
              <a:t>Частное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образовательное учреждение 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«Лицей-интернат №5 открытого акционерного общества «РЖД»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9489" y="703385"/>
            <a:ext cx="11324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endParaRPr lang="ru-RU" dirty="0" smtClean="0"/>
          </a:p>
          <a:p>
            <a:pPr marL="342900" indent="-342900">
              <a:buAutoNum type="arabicParenR"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828799" y="2588455"/>
            <a:ext cx="85672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Среднесрочный исследовательский проект: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«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Волонтерство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– практика малых дел для большой страны (аналитическое исследование: что является побудительным мотивом к добровольчеству?)»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2" descr="D:\Desktop\волонт. картинки\platok-800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677" y="1069141"/>
            <a:ext cx="3082854" cy="14300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79102" y="4473526"/>
            <a:ext cx="4740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Авторы проекта: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Алаева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Виктория 11 класс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Арыстанова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Сания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11 класс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Руководитель: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Л.Н.Родуман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256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Стоимость проекта </a:t>
            </a:r>
            <a:br>
              <a:rPr lang="ru-RU" b="1" dirty="0" smtClean="0"/>
            </a:br>
            <a:r>
              <a:rPr lang="ru-RU" b="1" dirty="0" smtClean="0"/>
              <a:t>«Волонтерская атрибутика и символика»</a:t>
            </a:r>
            <a:endParaRPr lang="ru-RU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196946" y="1041400"/>
          <a:ext cx="11380764" cy="421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6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266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Услуга (работа)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Стоимость за</a:t>
                      </a:r>
                      <a:r>
                        <a:rPr lang="ru-RU" sz="2000" baseline="0" dirty="0" smtClean="0"/>
                        <a:t> одну единицу товара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 штук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 (рублей)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729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футболок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77">
                <a:tc>
                  <a:txBody>
                    <a:bodyPr/>
                    <a:lstStyle/>
                    <a:p>
                      <a:r>
                        <a:rPr lang="ru-RU" dirty="0" smtClean="0"/>
                        <a:t>Нанесение логотипа способом полиграфической</a:t>
                      </a:r>
                      <a:r>
                        <a:rPr lang="ru-RU" baseline="0" dirty="0" smtClean="0"/>
                        <a:t> печати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25000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Приобретение кепок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22500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7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Нанесение логотипа способом полиграфической</a:t>
                      </a:r>
                      <a:r>
                        <a:rPr lang="ru-RU" baseline="0" dirty="0" smtClean="0"/>
                        <a:t> печати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7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102500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59790"/>
            <a:ext cx="12192000" cy="1498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274639"/>
            <a:ext cx="9228407" cy="4568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Почему я начала заниматься волонтёрством?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4" name="Picture 2" descr="D:\Desktop\волонт. картинки\89d7a5d4-350c-53ea-af57-1e46888b2e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5579" y="217639"/>
            <a:ext cx="2020945" cy="16041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9100" y="689317"/>
            <a:ext cx="57988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Алаева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Виктория </a:t>
            </a:r>
            <a:endParaRPr lang="ru-RU" sz="28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К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волонтерству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 я пришла неожиданно для самой себя. Однажды, во время кружковых занятий в Доме детского творчества,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я познакомилась с ребятами, которые собрались развешивать кормушки для птиц и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предложили пойти с ними.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была моя первая акция совместно с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волонтёрами. Я  почувствовала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себя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полезной, ведь это был мой первый вклад в дело сохранения природы. Мне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предложили вступить в ряды молодогвардейцев. Я с радостью согласилась.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Оказалось, что можно прийти на помощь просто так, безвозмездно и получить от этого удовлетворение. С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того момента я нахожусь в Молодой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Гвардии уже более трех лет, являясь сегодня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руководителем местного отделения Молодой Гвардии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latin typeface="+mj-lt"/>
              </a:rPr>
              <a:t>Волонтерство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 прочно и надолго вошло в мою жизнь!</a:t>
            </a:r>
            <a:endParaRPr lang="ru-RU" dirty="0">
              <a:latin typeface="+mj-lt"/>
            </a:endParaRPr>
          </a:p>
        </p:txBody>
      </p:sp>
      <p:pic>
        <p:nvPicPr>
          <p:cNvPr id="5" name="Picture 2" descr="https://sun9-6.userapi.com/impf/0XAdM5YjP4a73dm827-CH1iYbovTuMbiW43Vvw/H-4Y2xJiOE4.jpg?size=1600x1066&amp;quality=96&amp;sign=96732f51ff08c0cb37b16481f2c515f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45" y="1082850"/>
            <a:ext cx="3225251" cy="214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8.userapi.com/impf/csc56rJGIWnMGnaKEqRMTtsqfwLVnouwfs8WDw/Wdg7vh744fo.jpg?size=1600x1066&amp;quality=96&amp;sign=6b1a795b814446b27a7730300e1767f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78" y="3162216"/>
            <a:ext cx="3087277" cy="205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274638"/>
            <a:ext cx="9228407" cy="79450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Почему я начала заниматься волонтёрством?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4" name="Picture 2" descr="D:\Desktop\волонт. картинки\89d7a5d4-350c-53ea-af57-1e46888b2e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5579" y="217639"/>
            <a:ext cx="2020945" cy="1604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814" y="1223889"/>
            <a:ext cx="5319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Арыстанова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Сания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dirty="0" smtClean="0"/>
              <a:t>Больше года я являюсь волонтёром. После </a:t>
            </a:r>
            <a:r>
              <a:rPr lang="ru-RU" sz="2000" dirty="0"/>
              <a:t>первой </a:t>
            </a:r>
            <a:r>
              <a:rPr lang="ru-RU" sz="2000" dirty="0" smtClean="0"/>
              <a:t>социальной акции</a:t>
            </a:r>
            <a:r>
              <a:rPr lang="ru-RU" sz="2000" dirty="0"/>
              <a:t>, я поняла, что это дело мне по </a:t>
            </a:r>
            <a:r>
              <a:rPr lang="ru-RU" sz="2000" dirty="0" smtClean="0"/>
              <a:t>душе. Мне нравится ощущать свою пользу, видеть в глазах людей радость и благодарность или просто осознавать, что каждый день моей жизни прожит не зря. </a:t>
            </a:r>
            <a:r>
              <a:rPr lang="ru-RU" sz="2000" dirty="0" err="1" smtClean="0"/>
              <a:t>Волонтерство</a:t>
            </a:r>
            <a:r>
              <a:rPr lang="ru-RU" sz="2000" dirty="0" smtClean="0"/>
              <a:t> помогло мне стать более уверенной в себе, найти новых друзей, а самое главное – наполнить свою жизнь и жизнь других людей добром. Я </a:t>
            </a:r>
            <a:r>
              <a:rPr lang="ru-RU" sz="2000" dirty="0"/>
              <a:t>не жалею о том, что когда-то приняла решение прийти в МГЕР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2050" name="Picture 2" descr="https://sun9-32.userapi.com/impf/Hd2uiWpatgVSu7guqpy0CShReumnnH5yCQgHiw/yhKu3MPRfNw.jpg?size=1242x675&amp;quality=95&amp;sign=8d7558ec527e005344a9bd360c03e5f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2320697"/>
            <a:ext cx="4070366" cy="237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72261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751298" y="2489982"/>
            <a:ext cx="3910819" cy="3983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— молодое поколение России! Мы не стоим в стороне, а предлагаем решения, вкладываем энергию, действуем командой и отвечаем за свои слова и поступки!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 разные, но наши общие принципы - дело, дерзость, доверие и долг.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16062"/>
            <a:ext cx="12192000" cy="1441938"/>
          </a:xfrm>
          <a:prstGeom prst="rect">
            <a:avLst/>
          </a:prstGeom>
          <a:noFill/>
        </p:spPr>
      </p:pic>
      <p:pic>
        <p:nvPicPr>
          <p:cNvPr id="6" name="Picture 2" descr="https://mger.ru/upload/iblock/edd/eddf2968841ef83ea13b6980ee70849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42" y="214619"/>
            <a:ext cx="3676357" cy="228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10.userapi.com/impg/LQQ8MoLdc93Hsf-GqU0kFsvA9TBY3j23ZoSRJw/X-KcrbH-lNE.jpg?size=1152x1536&amp;quality=96&amp;sign=32d1e1ffd17c363e5b310fdb5af723f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4" y="1842113"/>
            <a:ext cx="2345929" cy="3127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8" descr="https://sun9-29.userapi.com/impf/FutnILH--lOys0weshlxdBXjtGErs6T0QwRbmg/gLSrrKaMkTA.jpg?size=1920x1440&amp;quality=96&amp;sign=05360242455a8eb73a02598641592b5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50" y="2180490"/>
            <a:ext cx="3432128" cy="257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99552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Благотворительные акции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9" name="Picture 6" descr="https://sun9-5.userapi.com/impf/BCpE8YjQJjdyS1pFTzF_0_iZ5WLlFZlw_bIhhQ/q_YIn2Ru5Y8.jpg?size=1104x1472&amp;quality=96&amp;sign=46654537bc69d2a0cabed1fb644069a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3" y="1743902"/>
            <a:ext cx="2395175" cy="319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22.userapi.com/impg/Msbwt4eLj2MmL3w_UJzKw-oSjJ9Qa4XAeLmJbQ/PIpWrbJsHdg.jpg?size=1600x1200&amp;quality=96&amp;sign=0bb4565b8b40e32d48e39ba5bb4cefb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82" y="2137796"/>
            <a:ext cx="4071869" cy="3053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un9-19.userapi.com/impf/X0--k_obGchmVx9EEGfE8aZ04gnRF8PvnGkdQg/9jPl4ynmQhY.jpg?size=1920x1440&amp;quality=96&amp;sign=f728177512cab7076fbd4d8484005ad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00" y="1702910"/>
            <a:ext cx="3705731" cy="2779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99552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Патриотические акции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7" name="Picture 2" descr="https://sun9-53.userapi.com/impg/Cnq-o-eNe6ExFAOTSMCqwc4N2DF5Bnq15K1dAA/AK8R6OD6dOU.jpg?size=1600x1384&amp;quality=96&amp;sign=4a676148c53099af45bcfabbda4de22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1" b="15919"/>
          <a:stretch/>
        </p:blipFill>
        <p:spPr bwMode="auto">
          <a:xfrm>
            <a:off x="288236" y="1325563"/>
            <a:ext cx="4402896" cy="2146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58.userapi.com/impg/v_2Qo5IP0axsQrQ_kEiX-3Md4VfSg8bn4B-qxg/1Y1qGXerjd4.jpg?size=1200x1600&amp;quality=96&amp;sign=417d47cf7679aa98938a2081bce868b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84" y="3277772"/>
            <a:ext cx="1770700" cy="236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un9-87.userapi.com/impf/sr0AC9AO1zbxXQ-XTeJ8qhwhqq_uAvHCNTDxyA/xtMJBhpUeOs.jpg?size=1104x1472&amp;quality=96&amp;sign=3cd9ae0c0cc9c9b00bff4c2a143191e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18" y="1674132"/>
            <a:ext cx="2451928" cy="326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un9-26.userapi.com/impf/n3uvHRA71twgJzGxNxBa8vXYB3P7jaqwrUyETw/BQ-MA0z8trI.jpg?size=1104x1472&amp;quality=96&amp;sign=611d8c3da1b3bf31aefa109771790af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89" y="2084149"/>
            <a:ext cx="1865503" cy="248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sun9-14.userapi.com/impf/vX4W9aat5o7xgZxFTFWSq42hhcDD_Enu-UDh3Q/FbzaMXefy8k.jpg?size=1104x1472&amp;quality=96&amp;sign=98b4d1545a9854d5fc04704cdbdfca8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04" y="2704393"/>
            <a:ext cx="2138873" cy="285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99552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Акции, приуроченные к праздничным датам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7" name="Picture 2" descr="https://sun9-19.userapi.com/impf/PFqfxz6D7xl4od9GcY3cHzWzKEzX7UR-wPIqsQ/bYOiaRbysyo.jpg?size=1440x1920&amp;quality=96&amp;sign=a7bda22782a0d7a8a78be15e622f5a7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9" y="1572006"/>
            <a:ext cx="2408258" cy="321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10.userapi.com/impf/zeQaO8QK3fPEnbfuN-v7JznubxcHRl6iTnGtDw/NtxbXhMlpjQ.jpg?size=1440x1920&amp;quality=96&amp;sign=3c79329c061e39b32d82e5424032933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25" y="1800665"/>
            <a:ext cx="2368877" cy="315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sun9-1.userapi.com/impf/a5yzE98jd-4H0Gjjk7mZMxGOSdVd_AkmJgc3sw/Z2Z_Ftt8uc4.jpg?size=1280x720&amp;quality=96&amp;sign=a85aeda565a9796a33bab50d6a60c5b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4" y="4359040"/>
            <a:ext cx="3983121" cy="2240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12.userapi.com/impf/PTij1ZnTROugmdt0JVE4Sf9xVkdaTNypDF2D-w/cFe5n8E3ASA.jpg?size=1104x1472&amp;quality=96&amp;sign=7919e5afcd87e84fa7aa280a6eedf39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75" y="1420850"/>
            <a:ext cx="2694383" cy="359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un9-75.userapi.com/impf/UxTOIwCVnb1vV_aMP02eDK-XcvmR-GAEuBpZRQ/P_HlPIa6Ols.jpg?size=1104x1472&amp;quality=96&amp;sign=45dd9c4af3642202173159708edc93f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90" y="1505998"/>
            <a:ext cx="2455655" cy="327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sun9-82.userapi.com/impf/ObVuojpIlO2X9kJMRGKeOrLxoUuM666qOamNtw/ezE_eqVzGQM.jpg?size=1104x1472&amp;quality=96&amp;sign=1eeadb42728b3e3772d7ba57c713c2a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78" y="3829145"/>
            <a:ext cx="2130553" cy="284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un9-35.userapi.com/impg/wbEvFoMiAlkv1JAlD9EoOe2nbnWq4FikpQU0LA/0NTXASCSKWE.jpg?size=1152x1536&amp;quality=96&amp;sign=62f0732fc192f02ecc93145f891854cd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14" y="3897177"/>
            <a:ext cx="1629774" cy="217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8253047" cy="1413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Акции, приуроченные к праздничным датам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7" name="Picture 4" descr="https://sun9-84.userapi.com/impg/SbBnVz3tj-G-N7Crt0cealsjhA31wfNLH2Katg/CvXS_fthDtI.jpg?size=1920x1440&amp;quality=96&amp;sign=6f51276738ef06d609ab4e509b47947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51" y="1904767"/>
            <a:ext cx="4157457" cy="3118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36.userapi.com/impf/n1kvJPpuU4UDpBwl8DVXH-ITR6lJgXANS3Dl9g/k9f8NhsTMHo.jpg?size=1104x1472&amp;quality=96&amp;sign=80ef7b0f6311a17b224d29afdefcee8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337" y="1278559"/>
            <a:ext cx="2706751" cy="360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45.userapi.com/impg/ruu4eoTEyEfwLeiCaRKoFWB8kU4Hu735bNNkTw/0q4xeFIzwUM.jpg?size=1600x1200&amp;quality=96&amp;sign=e58463fc624d4c55a55e1adec6446e3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9" y="2055337"/>
            <a:ext cx="3943563" cy="295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8253047" cy="1413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Субботники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9" name="Picture 2" descr="https://sun9-19.userapi.com/impg/WsuRLJQ1j6Um-qFK-VZ05CioE877UCiqI6aWCA/npckccMM32A.jpg?size=1735x1472&amp;quality=96&amp;sign=1e33c4a339fb560c6d5915753066284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17" y="1909097"/>
            <a:ext cx="3640957" cy="3089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25.userapi.com/impf/ro6CLwYXRznG9KToYU8WfOOQq4_ZHFM6ujWOUQ/sZiEaUx98xg.jpg?size=1104x1472&amp;quality=96&amp;sign=48a74a084b2aed8aa3a0093a057c3e3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2" y="1783065"/>
            <a:ext cx="2751125" cy="366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9.userapi.com/impf/28ZFWl4ljsdO4k-GfB6I79rXE6TrQk7vDGETEw/h6OpiiM0JqM.jpg?size=1574x1472&amp;quality=96&amp;sign=bb2ea54b75407588520f7be3a065c85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139" y="0"/>
            <a:ext cx="3236732" cy="302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un9-87.userapi.com/impf/_znT5yRrHxCDxakP8fvy3pDW9wNa3mnA3vi6hQ/uD0lq-v_pAQ.jpg?size=1200x1600&amp;quality=96&amp;sign=8835a9cb8b3ce981d9c676ed53b658a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4066"/>
            <a:ext cx="2624328" cy="3499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43.userapi.com/impf/BfoIPK6fz7V-UhjxGqXGjTTOoLupd8tw-kLRGQ/9N2OkNWXaLA.jpg?size=1104x1472&amp;quality=96&amp;sign=d902011c14fef4a5f69d49b2defa039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89" y="3263705"/>
            <a:ext cx="1777805" cy="237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56" y="168812"/>
            <a:ext cx="11000935" cy="124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большой страны.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Проводим социологические опросы среди жителей района</a:t>
            </a:r>
            <a:endParaRPr lang="ru-RU" sz="27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7" name="Picture 6" descr="https://sun9-5.userapi.com/impf/9yEISi7w8XFF_Z7ZU8ppYt_CU6OazFE7gBN_3A/54BCkNsnlXA.jpg?size=1600x1200&amp;quality=96&amp;sign=d0378db204907e2a1ac55072c53647d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0" y="1519311"/>
            <a:ext cx="3400713" cy="2550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86.userapi.com/impg/qeT2kQsxylk5qh5lC8DyiL_fkGLgHeJeFoS2jw/beIfWwZmUV8.jpg?size=1600x1200&amp;quality=96&amp;sign=525176438fca24672fe95c58f4a1aec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1" y="4329875"/>
            <a:ext cx="2880359" cy="216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sun9-24.userapi.com/impg/DgZ7XNWWeChBf7nKGyA0FXpemtmsuNBf25X5Jg/zRb-OAGd5bc.jpg?size=1024x683&amp;quality=96&amp;sign=048bb10e8d32c305382e63f49303d94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76" y="4201774"/>
            <a:ext cx="3666024" cy="24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8.userapi.com/impf/qqkh4vc26f_uwuVVUAF4LyduQ50_yNsCq3cjmg/qqz39P85koM.jpg?size=1920x1440&amp;quality=96&amp;sign=fe418df1b7a879cc0fde0a1e3b208e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39" y="1969477"/>
            <a:ext cx="3215044" cy="2411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un9-12.userapi.com/impf/7kVAdYaZMTWXhwPvHh6yRY5ONDVoddPJ4ctz7A/Bwq2uMr1xsY.jpg?size=1200x1600&amp;quality=96&amp;sign=5a8f056159c4a36676326cf61e245bd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21" y="1927274"/>
            <a:ext cx="1646295" cy="219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72.userapi.com/impf/Rq594d8zcc-jH_yCrmgHLTZpNUX2AOOxBjj43A/v67SBvQZNbY.jpg?size=1200x1600&amp;quality=96&amp;sign=468b646cf9ef2e3f06b122bfd161b09f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2" y="1693379"/>
            <a:ext cx="2681229" cy="3574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234" y="288705"/>
            <a:ext cx="9875519" cy="111806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Цель: </a:t>
            </a:r>
            <a:r>
              <a:rPr lang="ru-RU" sz="2400" dirty="0" smtClean="0">
                <a:cs typeface="Times New Roman" panose="02020603050405020304" pitchFamily="18" charset="0"/>
              </a:rPr>
              <a:t>на примере собственного волонтерского опыта, побудить сверстников к участию в волонтерском движении и способствовать, тем самым, формированию у них активной жизненной позиции.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3895" y="1252026"/>
            <a:ext cx="11563643" cy="522192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Задачи:</a:t>
            </a:r>
          </a:p>
          <a:p>
            <a:r>
              <a:rPr lang="ru-RU" sz="2000" dirty="0" smtClean="0">
                <a:latin typeface="+mj-lt"/>
              </a:rPr>
              <a:t>изучить </a:t>
            </a:r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историю возникновения </a:t>
            </a:r>
            <a:r>
              <a:rPr lang="ru-RU" sz="2000" dirty="0" err="1" smtClean="0">
                <a:latin typeface="+mj-lt"/>
                <a:cs typeface="Times New Roman" panose="02020603050405020304" pitchFamily="18" charset="0"/>
              </a:rPr>
              <a:t>волонтёрства</a:t>
            </a:r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 в Краснокутском районе;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рассмотреть особенности и основные направления волонтерской деятельности; 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познакомить обучающихся  8-11-х классов лицея-интерната №5 ОАО «РЖД» через серию классных часов о волонтерской деятельности на территории </a:t>
            </a:r>
            <a:r>
              <a:rPr lang="ru-RU" sz="2000" dirty="0" err="1" smtClean="0">
                <a:cs typeface="Times New Roman" panose="02020603050405020304" pitchFamily="18" charset="0"/>
              </a:rPr>
              <a:t>Краснокутского</a:t>
            </a:r>
            <a:r>
              <a:rPr lang="ru-RU" sz="2000" dirty="0" smtClean="0">
                <a:cs typeface="Times New Roman" panose="02020603050405020304" pitchFamily="18" charset="0"/>
              </a:rPr>
              <a:t> района (на примере собственного опыта участия в волонтерском движении);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провести среди обучающихся  8-11-х классов лицея-интерната №5 ОАО «РЖД» социологические опросы: «Я и </a:t>
            </a:r>
            <a:r>
              <a:rPr lang="ru-RU" sz="2000" dirty="0" err="1" smtClean="0">
                <a:cs typeface="Times New Roman" panose="02020603050405020304" pitchFamily="18" charset="0"/>
              </a:rPr>
              <a:t>волонтерство</a:t>
            </a:r>
            <a:r>
              <a:rPr lang="ru-RU" sz="2000" dirty="0" smtClean="0">
                <a:cs typeface="Times New Roman" panose="02020603050405020304" pitchFamily="18" charset="0"/>
              </a:rPr>
              <a:t>»; «Что вас мотивирует к участию в волонтерском движении?»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организовать участие в социальной акции с целью привлечения лицеистов, выразивших желание попробовать себя в </a:t>
            </a:r>
            <a:r>
              <a:rPr lang="ru-RU" sz="2000" dirty="0" err="1" smtClean="0">
                <a:cs typeface="Times New Roman" panose="02020603050405020304" pitchFamily="18" charset="0"/>
              </a:rPr>
              <a:t>волонтерстве</a:t>
            </a:r>
            <a:r>
              <a:rPr lang="ru-RU" sz="2000" dirty="0" smtClean="0"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продолжить работу по привлечение молодежи к </a:t>
            </a:r>
            <a:r>
              <a:rPr lang="ru-RU" sz="2000" dirty="0" err="1" smtClean="0">
                <a:cs typeface="Times New Roman" panose="02020603050405020304" pitchFamily="18" charset="0"/>
              </a:rPr>
              <a:t>волонтерству</a:t>
            </a:r>
            <a:r>
              <a:rPr lang="ru-RU" sz="2000" dirty="0" smtClean="0">
                <a:cs typeface="Times New Roman" panose="02020603050405020304" pitchFamily="18" charset="0"/>
              </a:rPr>
              <a:t> через атрибутику и </a:t>
            </a:r>
            <a:r>
              <a:rPr lang="ru-RU" sz="2000" smtClean="0">
                <a:cs typeface="Times New Roman" panose="02020603050405020304" pitchFamily="18" charset="0"/>
              </a:rPr>
              <a:t>символику движения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endParaRPr lang="ru-RU" sz="2000" dirty="0" smtClean="0">
              <a:cs typeface="Times New Roman" panose="02020603050405020304" pitchFamily="18" charset="0"/>
            </a:endParaRPr>
          </a:p>
          <a:p>
            <a:endParaRPr lang="ru-RU" sz="2000" dirty="0" smtClean="0">
              <a:cs typeface="Times New Roman" panose="02020603050405020304" pitchFamily="18" charset="0"/>
            </a:endParaRPr>
          </a:p>
          <a:p>
            <a:endParaRPr lang="ru-RU" sz="2000" dirty="0" smtClean="0">
              <a:cs typeface="Times New Roman" panose="02020603050405020304" pitchFamily="18" charset="0"/>
            </a:endParaRPr>
          </a:p>
          <a:p>
            <a:endParaRPr lang="ru-RU" dirty="0" smtClean="0">
              <a:latin typeface="+mj-lt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53686"/>
            <a:ext cx="12192000" cy="1104313"/>
          </a:xfrm>
          <a:prstGeom prst="rect">
            <a:avLst/>
          </a:prstGeom>
          <a:noFill/>
        </p:spPr>
      </p:pic>
      <p:pic>
        <p:nvPicPr>
          <p:cNvPr id="5" name="Picture 2" descr="D:\Desktop\волонт. картинки\platok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7315" y="490381"/>
            <a:ext cx="2177343" cy="1010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Общественная оценка вклада в волонтерское движение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sun9-85.userapi.com/impf/2-p-c8fHzteMaBG4REhRzoL-685ANMfb2KomdA/LTXsILinJWg.jpg?size=1600x1066&amp;quality=96&amp;sign=d371734ce194b54907ff74c1f70d8f8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" y="1508971"/>
            <a:ext cx="4797566" cy="319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sun9-81.userapi.com/impf/jGXDrcwbSUyZoyg8npGGnacoAHbooHF9vFwQqg/7hD1x30tx6s.jpg?size=1600x1200&amp;quality=96&amp;sign=73d89359ed4a6305ff6fc1680ddc9b0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189085"/>
            <a:ext cx="3095763" cy="2321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un9-16.userapi.com/impf/Jym1VjdFcKq_Dg1cUCgiCHuasUijCHmOan0zVg/fxqxLMxx90Y.jpg?size=1200x1600&amp;quality=96&amp;sign=be8797a5f91d355d3e4364c6a9720a2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/>
          <a:stretch/>
        </p:blipFill>
        <p:spPr bwMode="auto">
          <a:xfrm>
            <a:off x="7326157" y="3407691"/>
            <a:ext cx="2922743" cy="3303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227" y="3817555"/>
            <a:ext cx="3278910" cy="245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8646943" cy="1146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 рамках проекта мы провели классные часы на тему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«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Волонтерство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– практика малых дел для большой страны» в 8-11 классах лицея-интерната № 5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4" name="Picture 2" descr="D:\Desktop\волонт. картинк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3828" y="183395"/>
            <a:ext cx="1997613" cy="1413004"/>
          </a:xfrm>
          <a:prstGeom prst="rect">
            <a:avLst/>
          </a:prstGeom>
          <a:noFill/>
        </p:spPr>
      </p:pic>
      <p:pic>
        <p:nvPicPr>
          <p:cNvPr id="1027" name="Picture 3" descr="D:\Desktop\IMG_3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2546254"/>
            <a:ext cx="3608812" cy="2363372"/>
          </a:xfrm>
          <a:prstGeom prst="rect">
            <a:avLst/>
          </a:prstGeom>
          <a:noFill/>
        </p:spPr>
      </p:pic>
      <p:pic>
        <p:nvPicPr>
          <p:cNvPr id="7" name="Picture 2" descr="https://sun9-47.userapi.com/impf/fhdEQ-wx348IkB_ZRFcUr607nRjOo51z7hj4Mw/G_sIZEKwyjo.jpg?size=1920x1440&amp;quality=95&amp;sign=8d06fd3dc54b305328b078bd44a6ea1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88" y="1688940"/>
            <a:ext cx="3919106" cy="29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esktop\IMG_3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8372" y="2391889"/>
            <a:ext cx="3474934" cy="2475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5255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Вопросы для социологического опроса обучающихся 8-11-х классов: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4098" name="Picture 2" descr="D:\Desktop\волонт. картинки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7255" y="1767879"/>
            <a:ext cx="3663168" cy="25911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0100" y="1463040"/>
            <a:ext cx="5713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Знаете ли вы что-то о волонтёрах и волонтерском движении?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Готовы ли вы стать частью волонтерского движения? 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Что мешает вам стать волонтёром? 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Легко ли , по-вашему, быть волонтером?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Какие качества являются главными для волонтера?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2683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Результаты анализа социологического опроса (участвовало 52 обучающихся)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4" name="Picture 2" descr="D:\Desktop\волонт. картинк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2812" y="318907"/>
            <a:ext cx="1885069" cy="1333396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>
            <p:extLst/>
          </p:nvPr>
        </p:nvGraphicFramePr>
        <p:xfrm>
          <a:off x="0" y="1485911"/>
          <a:ext cx="3743325" cy="350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5086396" y="1485911"/>
          <a:ext cx="5168950" cy="350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29011" y="2281547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Итог:</a:t>
            </a:r>
          </a:p>
          <a:p>
            <a:pPr algn="ctr"/>
            <a:r>
              <a:rPr lang="ru-RU" dirty="0" smtClean="0"/>
              <a:t>Все участники опроса знаю о волонтёрах и их деятельности, то есть для них это не новая информация.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12333" y="2409825"/>
            <a:ext cx="2486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Итог:</a:t>
            </a:r>
          </a:p>
          <a:p>
            <a:pPr algn="ctr"/>
            <a:r>
              <a:rPr lang="ru-RU" dirty="0" smtClean="0"/>
              <a:t>Больше половины опрошенных не готовы начать прямо сейчас действовать и принимать участие в акциях.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1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353908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Результаты анализа социологического опроса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-401363" y="1552386"/>
          <a:ext cx="4551364" cy="3768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5" name="Picture 2" descr="D:\Desktop\волонт. картинки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8233" y="206365"/>
            <a:ext cx="1814731" cy="1283643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/>
          <p:nvPr>
            <p:extLst/>
          </p:nvPr>
        </p:nvGraphicFramePr>
        <p:xfrm>
          <a:off x="5480050" y="1501928"/>
          <a:ext cx="4295775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00400" y="1627944"/>
            <a:ext cx="2895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</a:p>
          <a:p>
            <a:pPr algn="ctr"/>
            <a:r>
              <a:rPr lang="ru-RU" sz="1600" dirty="0" smtClean="0"/>
              <a:t>Большинство ребят не могут стать волонтёрами из-за высокой нагрузки в школе. Это подготовка к экзаменам, ВПР, участие в олимпиадах и конкурсах. Почти трети опрошенных не хватает мотивации: есть другие увлечения и обязательства. Четверти опрошенных ничего не мешает, но нет желания. 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31733" y="1627944"/>
            <a:ext cx="2367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</a:p>
          <a:p>
            <a:pPr algn="ctr"/>
            <a:r>
              <a:rPr lang="ru-RU" dirty="0" smtClean="0"/>
              <a:t>Самый большой процент опрошенных считает, что волонтёром быть сложно, чуть меньше людей обратного мнения, а совсем малый процент так и не смог определиться с ответом.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7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353908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Результаты анализа социологического опроса</a:t>
            </a:r>
            <a:endParaRPr lang="ru-RU" dirty="0"/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5" name="Picture 2" descr="D:\Desktop\волонт. картинк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99" y="206365"/>
            <a:ext cx="2278965" cy="16120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696075" y="1933698"/>
            <a:ext cx="40601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/>
              <a:t>Больше половины опрошенных считают, что одним из главных качеств волонтёра является милосердие, на втором месте – ответственность, на третьем – чувство долга. На четвертую позицию респонденты поставили трудолюбие.</a:t>
            </a:r>
            <a:endParaRPr lang="ru-RU" sz="20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685800" y="1417637"/>
          <a:ext cx="6277707" cy="390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14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8" y="274638"/>
            <a:ext cx="11493304" cy="8016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Продукт проекта – участие в акции, приуроченной к очередной годовщине воссоединения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Крыма с Россией</a:t>
            </a: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5" name="Picture 2" descr="https://sun9-17.userapi.com/impf/WRq1Jr3PK8QoJSvWSKFvXrhiJqpbFR3iIUs4rw/JbaqeldUgTg.jpg?size=1200x1600&amp;quality=96&amp;sign=3935f1e2fc8dd6702d688c6d4e4e090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076325"/>
            <a:ext cx="2171261" cy="289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honoteka.org/uploads/posts/2021-04/1619376354_16-phonoteka_org-p-georgievskaya-lentochka-fon-2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70" y="1025871"/>
            <a:ext cx="327293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18.userapi.com/impf/Nita8Stf7bMrpktzWmtvGYK7cqGCXl83IxRK3w/WA7P1I-dF84.jpg?size=1200x1600&amp;quality=96&amp;sign=35abf0d3c3af5ec451e50488935fa6c5&amp;type=alb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01" y="2700222"/>
            <a:ext cx="2219498" cy="2959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un9-52.userapi.com/impf/NUfKV5RBtoJVvwsfgOYC9JUNK7S11-cZKjArYg/CKh2kbam7Hc.jpg?size=1041x1080&amp;quality=96&amp;sign=e9d8a38d6eabe9d07c6932a6cd70ad8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52" y="1180083"/>
            <a:ext cx="2394405" cy="248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0" descr="https://sun9-52.userapi.com/impf/yLEMeq0ElWm66n1Zv8rcXM0DJOIp_Q6J-CI1Yw/-OPIYO9uZoc.jpg?size=1600x1200&amp;quality=96&amp;sign=eb541655cceb75d4dddedde28c6090a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74" y="2823357"/>
            <a:ext cx="3418523" cy="256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9673883" cy="73152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Выводы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pic>
        <p:nvPicPr>
          <p:cNvPr id="5122" name="Picture 2" descr="D:\Desktop\волонт. картинки\ваав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7084" y="0"/>
            <a:ext cx="1964915" cy="13106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8120" y="801859"/>
            <a:ext cx="10287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Проект достиг своей цели.  Мы не рассчитывали на стопроцентный охват добровольчеством  наших сверстников. Однако,  девять  лицеистов, в результате агитационной работы изъявили желание попробовать свои силы в </a:t>
            </a:r>
            <a:r>
              <a:rPr lang="ru-RU" sz="2000" dirty="0" err="1" smtClean="0"/>
              <a:t>волонтерстве</a:t>
            </a:r>
            <a:r>
              <a:rPr lang="ru-RU" sz="2000" dirty="0" smtClean="0"/>
              <a:t>. Это важно, с точки зрения того, что у них постепенно формируется мотивация к добровольчеству. Но только одна из заявленных кандидатур приняла участие в акции, приуроченной к присоединению Крыма. </a:t>
            </a:r>
            <a:r>
              <a:rPr lang="ru-RU" sz="2000" dirty="0" err="1" smtClean="0"/>
              <a:t>Арыстанова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Айслу</a:t>
            </a:r>
            <a:r>
              <a:rPr lang="ru-RU" sz="2000" dirty="0" smtClean="0"/>
              <a:t> решительно настроена вступить в Молодую Гвардию и продолжить участвовать в ее акциях на постоянной основе. Ребята, охваченные агитационной работой в рамках классных часов, много узнали о практике малых дел, что позволит им пересмотреть свои взгляды в отношении добровольчества. Не последнюю роль в этом может сыграть наличие атрибутов и символики нашего движения. Хочется привести пример такой организации, как пионерия, где символ - пионерский галстук, являлся побуждающим мотивом к ответственному поведению и активной жизненной позиции. В свою очередь, мы и дальше продолжим работать в данном направлении и очень рассчитываем на реализацию всех наших планов.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5083" y="0"/>
          <a:ext cx="7305040" cy="6688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195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Бюджет проекта</a:t>
                      </a:r>
                      <a:endParaRPr kumimoji="0" lang="ru-RU" sz="3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443"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/>
                        <a:t>Статья расходов</a:t>
                      </a:r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Кол-во </a:t>
                      </a:r>
                    </a:p>
                    <a:p>
                      <a:pPr algn="ctr"/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/>
                        <a:t>Цена </a:t>
                      </a:r>
                    </a:p>
                    <a:p>
                      <a:pPr algn="ctr"/>
                      <a:r>
                        <a:rPr lang="ru-RU" sz="2000" i="0" dirty="0" smtClean="0"/>
                        <a:t>(руб.)</a:t>
                      </a:r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Израсходовано по факту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(руб.)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5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1.</a:t>
                      </a:r>
                      <a:r>
                        <a:rPr lang="ru-RU" sz="2000" i="0" baseline="0" dirty="0" smtClean="0"/>
                        <a:t> </a:t>
                      </a:r>
                      <a:r>
                        <a:rPr lang="ru-RU" sz="2000" i="0" dirty="0" smtClean="0"/>
                        <a:t>Бумага </a:t>
                      </a:r>
                      <a:r>
                        <a:rPr lang="en-US" sz="2000" i="0" dirty="0" err="1" smtClean="0"/>
                        <a:t>SvetoCopy</a:t>
                      </a:r>
                      <a:r>
                        <a:rPr lang="en-US" sz="2000" i="0" baseline="0" dirty="0" smtClean="0"/>
                        <a:t> </a:t>
                      </a:r>
                      <a:r>
                        <a:rPr lang="ru-RU" sz="2000" i="0" baseline="0" dirty="0" smtClean="0"/>
                        <a:t>А4 для агитационных плакатов </a:t>
                      </a:r>
                      <a:endParaRPr lang="ru-RU" sz="2000" i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50 листов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300 руб. за упаковку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30 руб.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5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2. </a:t>
                      </a:r>
                      <a:r>
                        <a:rPr lang="ru-RU" sz="2000" i="0" baseline="0" dirty="0" smtClean="0"/>
                        <a:t>Краска для принтера</a:t>
                      </a:r>
                      <a:endParaRPr lang="ru-RU" sz="2000" i="0" dirty="0" smtClean="0"/>
                    </a:p>
                    <a:p>
                      <a:endParaRPr lang="ru-RU" sz="2000" i="0" dirty="0" smtClean="0"/>
                    </a:p>
                    <a:p>
                      <a:endParaRPr lang="ru-RU" sz="2000" i="0" dirty="0" smtClean="0"/>
                    </a:p>
                    <a:p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 флакона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1.800 руб.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180 руб.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0" dirty="0" smtClean="0"/>
                    </a:p>
                    <a:p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210 руб.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3" descr="D:\Desktop\волонт. картинки\1575538745_fullsizerender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6761" y="703385"/>
            <a:ext cx="4445078" cy="5514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3681046" cy="464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Рефлексия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168812" y="604911"/>
            <a:ext cx="4332850" cy="625308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/>
              <a:t>    В работе над проектом я совершенствовала умение соотносить свои действия с планируемыми результатами, осуществлять контроль своей деятельности в процессе достижения результата, определять способы действий и корректировать их в соответствии с изменяющейся ситуацией. </a:t>
            </a:r>
          </a:p>
          <a:p>
            <a:pPr algn="ctr">
              <a:buNone/>
            </a:pPr>
            <a:r>
              <a:rPr lang="ru-RU" sz="1800" dirty="0" smtClean="0"/>
              <a:t>С помощью этого проекта, я  пыталась донести до моих сверстников как можно больше информации о </a:t>
            </a:r>
            <a:r>
              <a:rPr lang="ru-RU" sz="1800" dirty="0" err="1" smtClean="0"/>
              <a:t>волонтерстве</a:t>
            </a:r>
            <a:r>
              <a:rPr lang="ru-RU" sz="1800" dirty="0" smtClean="0"/>
              <a:t>, показать на личном примере, насколько интересна и полезна добровольческая деятельность. Наконец, мое участие в проекте – это еще и </a:t>
            </a:r>
            <a:r>
              <a:rPr lang="ru-RU" sz="1800" dirty="0" smtClean="0">
                <a:cs typeface="Times New Roman" pitchFamily="18" charset="0"/>
              </a:rPr>
              <a:t>возможность выразить свою гражданскую позицию.</a:t>
            </a:r>
            <a:endParaRPr lang="ru-RU" sz="1800" dirty="0"/>
          </a:p>
        </p:txBody>
      </p:sp>
      <p:pic>
        <p:nvPicPr>
          <p:cNvPr id="5" name="Picture 4" descr="https://sun9-48.userapi.com/impf/csc56rJGIWnMGnaKEqRMTtsqfwLVnouwfs8WDw/Wdg7vh744fo.jpg?size=1600x1066&amp;quality=96&amp;sign=6b1a795b814446b27a7730300e1767f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58" y="1512277"/>
            <a:ext cx="3087277" cy="205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волонт. картинки\main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0308" y="203200"/>
            <a:ext cx="7971692" cy="643596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920110" y="1617785"/>
            <a:ext cx="1139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Вика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5694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Гипотеза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2799471"/>
            <a:ext cx="9956800" cy="36744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cs typeface="Times New Roman" panose="02020603050405020304" pitchFamily="18" charset="0"/>
              </a:rPr>
              <a:t>Побудительным мотивом к участию в волонтерском движении  школьников и формированию у них активной жизненной позиции может стать пример волонтерского опыта их сверстников. </a:t>
            </a:r>
            <a:endParaRPr lang="ru-RU" sz="2800" dirty="0"/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4203"/>
            <a:ext cx="12192000" cy="2243797"/>
          </a:xfrm>
          <a:prstGeom prst="rect">
            <a:avLst/>
          </a:prstGeom>
          <a:noFill/>
        </p:spPr>
      </p:pic>
      <p:pic>
        <p:nvPicPr>
          <p:cNvPr id="5" name="Picture 2" descr="D:\Desktop\волонт. картинки\platok-800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8788" y="1026938"/>
            <a:ext cx="4149969" cy="1871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3681046" cy="611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Рефлексия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211016" y="1041009"/>
            <a:ext cx="4206239" cy="54329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Проект  стал для меня отличной возможностью научиться организовывать учебное сотрудничество и совместную деятельность с преподавателем и сверстниками; ставить цели и формулировать гипотезы исследования, планировать свою работу.</a:t>
            </a:r>
          </a:p>
          <a:p>
            <a:pPr algn="ctr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Проектная деятельность привлекает меня возможностью реализовать свои знания и творческий потенциал; она развивает во мне способности к коммуникации, делает меня более открытой и любознательной, помогает найти друзей и единомышленников.</a:t>
            </a:r>
            <a:r>
              <a:rPr lang="ru-RU" dirty="0" smtClean="0">
                <a:latin typeface="+mj-lt"/>
              </a:rPr>
              <a:t>  Цели и задачами проекта достигнуты. Считаю, что у нас всё получилось.</a:t>
            </a:r>
            <a:r>
              <a:rPr lang="ru-RU" dirty="0" smtClean="0">
                <a:latin typeface="+mj-lt"/>
                <a:cs typeface="Times New Roman" pitchFamily="18" charset="0"/>
              </a:rPr>
              <a:t>  </a:t>
            </a:r>
            <a:endParaRPr lang="ru-RU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76" y="881402"/>
            <a:ext cx="3823787" cy="2547598"/>
          </a:xfrm>
          <a:prstGeom prst="rect">
            <a:avLst/>
          </a:prstGeom>
        </p:spPr>
      </p:pic>
      <p:pic>
        <p:nvPicPr>
          <p:cNvPr id="8" name="Picture 2" descr="D:\Desktop\волонт. картинки\main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646" y="1"/>
            <a:ext cx="7929489" cy="6708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353908" cy="611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Библиография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3" name="Picture 3" descr="D:\Desktop\волонт. картинки\1575538745_fullsizerender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1477" y="0"/>
            <a:ext cx="5650523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223890"/>
            <a:ext cx="5945945" cy="5250062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https://krasniykut.ru/v-krasnokutskom-rajone-sozdan-shtab-volonterov-pobedyi.html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https://fb.ru/article/382264/volonterstvo-istoriya-vozniknoveniya-i-stanovleniya-meropriyatiya-volonterskogo-dvijeniya</a:t>
            </a:r>
            <a:endParaRPr lang="ru-RU" dirty="0" smtClean="0"/>
          </a:p>
          <a:p>
            <a:r>
              <a:rPr lang="ru-RU" u="sng" dirty="0" smtClean="0">
                <a:hlinkClick r:id="rId5"/>
              </a:rPr>
              <a:t>https://dszn.ru/psychologyLifeArticle/116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https://www.profguide.io/article/chto-takoe-volonterstvo-i-kto-takie-volontery.html#Направления_волонтерства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57538" cy="7877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Волонтерство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– практика малых дел для большой страны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" y="731521"/>
            <a:ext cx="11802794" cy="57424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Согласно Всеобщей декларации волонтеров, которую приняли на XI Конгрессе Международной ассоциации волонтеров 14 сентября 1990 г. в Париже, </a:t>
            </a:r>
            <a:r>
              <a:rPr lang="ru-RU" sz="2200" u="sng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волонтерство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 – добровольное, активное, совместное или личное участие гражданина в жизни человеческих сообществ для реализации его основных человеческих потребностей и улучшения качества жизни, экономического и социального развития. </a:t>
            </a:r>
          </a:p>
          <a:p>
            <a:pPr>
              <a:buNone/>
            </a:pP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    У нашей страны накоплен большой опыт подобной практики. Однако, в современной России подобного рода деятельность стала осуществляться лишь с середины 90-х годов </a:t>
            </a:r>
            <a:r>
              <a:rPr lang="en-US" sz="2200" dirty="0" smtClean="0">
                <a:latin typeface="+mj-lt"/>
                <a:cs typeface="Times New Roman" panose="02020603050405020304" pitchFamily="18" charset="0"/>
              </a:rPr>
              <a:t>XX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 века. Указом президента в ноябре 2017 года был учрежден день добровольца (волонтера) – 5 декабря, а 2018 год – годом волонтера.</a:t>
            </a:r>
          </a:p>
          <a:p>
            <a:pPr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 С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ноября 2014 года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Краснокутском районе начало свою работу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местное отделение Молодой Гвардии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Именно тогда, в ряды волонтеров стали вступать  школьники-старшеклассники, движимые желанием быть нужными и полезными своей стране и всем, кто нуждается в помощи. 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9281"/>
            <a:ext cx="12192000" cy="118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018" y="0"/>
            <a:ext cx="8484382" cy="80185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волонтерской деятельности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0843" y="900332"/>
            <a:ext cx="663995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Включаясь в волонтерскую деятельность, мы стремимся на безвозмездных основах изменить современное  общество, сделать его лучше.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 одной стороны, помогает в создании стабильного и сплоченного общества, а с другой стороны – дополняет услуги, предоставляемые государством.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Доброволец не должен заниматься волонтёрской деятельностью с целью получения материальной прибыли.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 деятельность должна осуществляться без принуждения со стороны.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организованным и неорганизованным, осуществляться в группе и индивидуально, в общественных и частных организациях.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D:\Desktop\волонт. картинки\1575538745_fullsizerender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3503" y="935442"/>
            <a:ext cx="3291840" cy="3995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24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волонтерской деятельности: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8640" y="1026943"/>
            <a:ext cx="71182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 принципу нахождения: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городские, иногородние, международные волонтерские  проекты;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 направлениям видов 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социальное, спортивное, экологическое, концертное, виртуальное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 видам выполненных работ, оказанных услуг: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 и сопровождение; общение с глухонемыми, плохо видящими; уход за лежачими больными; телефонное дежурство;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фандрайзинг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встреча в аэропорту и другое.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Desktop\волонт. картинки\main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729" y="1800664"/>
            <a:ext cx="3962909" cy="2890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0"/>
            <a:ext cx="11535508" cy="7174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Краснокутском районе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114"/>
            <a:ext cx="12192000" cy="16388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57" y="858129"/>
            <a:ext cx="87219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В рамках однодневного патриотического форума"#</a:t>
            </a:r>
            <a:r>
              <a:rPr lang="ru-RU" altLang="ru-RU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ЯВолонтерПобеды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" в  </a:t>
            </a:r>
            <a:r>
              <a:rPr lang="ru-RU" altLang="ru-RU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Краснокутский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 район приехали активисты Саратовского регионального отделения Всероссийского общественного движения «</a:t>
            </a:r>
            <a:r>
              <a:rPr lang="ru-RU" altLang="ru-RU" dirty="0" smtClean="0">
                <a:solidFill>
                  <a:srgbClr val="C61212"/>
                </a:solidFill>
                <a:latin typeface="+mj-lt"/>
                <a:cs typeface="Arial" panose="020B0604020202020204" pitchFamily="34" charset="0"/>
                <a:hlinkClick r:id="rId3" tooltip="Волонтеры Победы"/>
              </a:rPr>
              <a:t>Волонтеры Победы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».</a:t>
            </a:r>
            <a:endParaRPr lang="ru-RU" altLang="ru-RU" sz="1050" dirty="0" smtClean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В мероприятии приняли участие первый заместитель главы администрации района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Игорь  </a:t>
            </a:r>
            <a:r>
              <a:rPr lang="ru-RU" altLang="ru-RU" b="1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Калагарцев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  исполнительный директор  саратовского отделения Волонтеры Победы 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Марина Шевякова 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 начальник отдела по физической культуре спорту, туризму и молодежной политике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Алексей Петров 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 заместитель директора по воспитательной работе городской школы №3 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Наталия </a:t>
            </a:r>
            <a:r>
              <a:rPr lang="ru-RU" altLang="ru-RU" b="1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Широцкая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 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учащиеся городских школ,  курсанты летного училища гражданской авиации.</a:t>
            </a:r>
            <a:endParaRPr lang="ru-RU" altLang="ru-RU" sz="1050" dirty="0" smtClean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В торжественной обстановке в Районном Доме культуры состоялось подписание двух Соглашений. Первое – о взаимодействии с администрацией </a:t>
            </a:r>
            <a:r>
              <a:rPr lang="ru-RU" altLang="ru-RU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Краснокутского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  района . Свои подписи под этим Соглашением поставили первый заместитель главы администрации района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Игорь </a:t>
            </a:r>
            <a:r>
              <a:rPr lang="ru-RU" altLang="ru-RU" b="1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Калагарцев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и   исполнительный директор регионального отделения «</a:t>
            </a:r>
            <a:r>
              <a:rPr lang="ru-RU" altLang="ru-RU" dirty="0" smtClean="0">
                <a:solidFill>
                  <a:srgbClr val="C61212"/>
                </a:solidFill>
                <a:latin typeface="+mj-lt"/>
                <a:cs typeface="Arial" panose="020B0604020202020204" pitchFamily="34" charset="0"/>
                <a:hlinkClick r:id="rId3" tooltip="Волонтеры Победы"/>
              </a:rPr>
              <a:t>Волонтеры Победы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» </a:t>
            </a:r>
            <a:r>
              <a:rPr lang="ru-RU" altLang="ru-RU" b="1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Марина </a:t>
            </a:r>
            <a:r>
              <a:rPr lang="ru-RU" altLang="ru-RU" b="1" dirty="0" err="1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Шевяхова</a:t>
            </a:r>
            <a:r>
              <a:rPr lang="ru-RU" altLang="ru-RU" dirty="0" smtClean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ru-RU" altLang="ru-RU" sz="1050" dirty="0" smtClean="0">
              <a:latin typeface="+mj-lt"/>
            </a:endParaRPr>
          </a:p>
        </p:txBody>
      </p:sp>
      <p:pic>
        <p:nvPicPr>
          <p:cNvPr id="3074" name="Picture 2" descr="D:\Desktop\волонт. картинки\hello_html_m44df79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3324" y="1652286"/>
            <a:ext cx="2700996" cy="2829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6948"/>
            <a:ext cx="9956800" cy="61897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Мотивация волонтеров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9489" y="872197"/>
            <a:ext cx="5613009" cy="564114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Приобретение бесценного опыта организации массовых мероприятий, специальных навыков и знаний;</a:t>
            </a:r>
          </a:p>
          <a:p>
            <a:r>
              <a:rPr lang="ru-RU" dirty="0" smtClean="0"/>
              <a:t>участие в региональных и международных акциях и форумах;</a:t>
            </a:r>
          </a:p>
          <a:p>
            <a:r>
              <a:rPr lang="ru-RU" dirty="0" smtClean="0"/>
              <a:t>установление личных контактов в интересных для волонтера сферах; </a:t>
            </a:r>
          </a:p>
          <a:p>
            <a:r>
              <a:rPr lang="ru-RU" dirty="0" smtClean="0"/>
              <a:t>возможность бесплатного  посещения мероприятий,  проводимых в рамках волонтерского движения;</a:t>
            </a:r>
          </a:p>
          <a:p>
            <a:r>
              <a:rPr lang="ru-RU" dirty="0" smtClean="0"/>
              <a:t>общественное признание;</a:t>
            </a:r>
          </a:p>
          <a:p>
            <a:r>
              <a:rPr lang="ru-RU" dirty="0" smtClean="0"/>
              <a:t>получение атрибутов и символики, свидетельствующих о причастности к движению.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KI-vh8BG5so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193839" y="1040013"/>
            <a:ext cx="3822358" cy="5147315"/>
          </a:xfrm>
        </p:spPr>
      </p:pic>
      <p:pic>
        <p:nvPicPr>
          <p:cNvPr id="6" name="Picture 2" descr="D:\Desktop\волонт. картинки\hello_html_m44df79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4671" y="5000153"/>
            <a:ext cx="1519310" cy="1591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437" y="182880"/>
            <a:ext cx="11197883" cy="8440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Атрибуты </a:t>
            </a:r>
            <a:r>
              <a:rPr lang="ru-RU" b="1" smtClean="0"/>
              <a:t>и </a:t>
            </a:r>
            <a:r>
              <a:rPr lang="ru-RU" b="1" smtClean="0"/>
              <a:t>символы - неотъемлемая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часть волонтерского движения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6099" y="1041010"/>
            <a:ext cx="6583680" cy="514525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000" dirty="0" smtClean="0"/>
              <a:t>57 % респондентов высказали желание иметь атрибуты  (футболка, кепка с логотипом волонтерского движения и т.п.) в личном пользовании. Это дает возможность позиционировать себя, как одного из представителей движения и внушать доверие тем, к кому обращаются волонтеры. Атрибутика придает больше самоуверенности, гордости от причастности к общему делу, она выделяет нас на фоне остальной молодежи и становится одной из мотивационных сторон, побуждающих к вливанию в ряды волонтеров новых ребят. </a:t>
            </a:r>
            <a:endParaRPr lang="ru-RU" sz="2000" dirty="0"/>
          </a:p>
        </p:txBody>
      </p:sp>
      <p:pic>
        <p:nvPicPr>
          <p:cNvPr id="5" name="Picture 2" descr="D:\Desktop\1620209006_46-phonoteka_org-p-fon-dlya-volonterstva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36234"/>
            <a:ext cx="12192000" cy="1821766"/>
          </a:xfrm>
          <a:prstGeom prst="rect">
            <a:avLst/>
          </a:prstGeom>
          <a:noFill/>
        </p:spPr>
      </p:pic>
      <p:pic>
        <p:nvPicPr>
          <p:cNvPr id="6" name="Picture 4" descr="https://sun9-10.userapi.com/impg/LQQ8MoLdc93Hsf-GqU0kFsvA9TBY3j23ZoSRJw/X-KcrbH-lNE.jpg?size=1152x1536&amp;quality=96&amp;sign=32d1e1ffd17c363e5b310fdb5af723fe&amp;type=alb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041" y="2686928"/>
            <a:ext cx="1627809" cy="2173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0" descr="https://sun9-26.userapi.com/impf/n3uvHRA71twgJzGxNxBa8vXYB3P7jaqwrUyETw/BQ-MA0z8trI.jpg?size=1104x1472&amp;quality=96&amp;sign=611d8c3da1b3bf31aefa109771790af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25" y="1463041"/>
            <a:ext cx="1329011" cy="177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9.userapi.com/impf/28ZFWl4ljsdO4k-GfB6I79rXE6TrQk7vDGETEw/h6OpiiM0JqM.jpg?size=1574x1472&amp;quality=96&amp;sign=bb2ea54b75407588520f7be3a065c85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10" y="1153744"/>
            <a:ext cx="1702191" cy="1591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</TotalTime>
  <Words>1738</Words>
  <Application>Microsoft Office PowerPoint</Application>
  <PresentationFormat>Широкоэкранный</PresentationFormat>
  <Paragraphs>142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Century Schoolbook</vt:lpstr>
      <vt:lpstr>Times New Roman</vt:lpstr>
      <vt:lpstr>Wingdings</vt:lpstr>
      <vt:lpstr>Wingdings 2</vt:lpstr>
      <vt:lpstr>Эркер</vt:lpstr>
      <vt:lpstr>Частное образовательное учреждение     «Лицей-интернат №5 открытого акционерного общества «РЖД» </vt:lpstr>
      <vt:lpstr>Цель: на примере собственного волонтерского опыта, побудить сверстников к участию в волонтерском движении и способствовать, тем самым, формированию у них активной жизненной позиции.</vt:lpstr>
      <vt:lpstr>Гипотеза</vt:lpstr>
      <vt:lpstr>Волонтерство – практика малых дел для большой страны</vt:lpstr>
      <vt:lpstr>Особенности волонтерской деятельности</vt:lpstr>
      <vt:lpstr>Основные направления волонтерской деятельности:</vt:lpstr>
      <vt:lpstr>История возникновения волонтёрства в Краснокутском районе </vt:lpstr>
      <vt:lpstr>Мотивация волонтеров</vt:lpstr>
      <vt:lpstr>Атрибуты и символы - неотъемлемая  часть волонтерского движения</vt:lpstr>
      <vt:lpstr>Стоимость проекта  «Волонтерская атрибутика и символика»</vt:lpstr>
      <vt:lpstr>Почему я начала заниматься волонтёрством?</vt:lpstr>
      <vt:lpstr>Почему я начала заниматься волонтёрством?</vt:lpstr>
      <vt:lpstr>Волонтерство – практика малых дел для большой страны</vt:lpstr>
      <vt:lpstr>Волонтерство – практика малых дел для большой страны. Благотворительные акции</vt:lpstr>
      <vt:lpstr>Волонтерство – практика малых дел для большой страны. Патриотические акции</vt:lpstr>
      <vt:lpstr>Волонтерство – практика малых дел для большой страны. Акции, приуроченные к праздничным датам</vt:lpstr>
      <vt:lpstr>Волонтерство – практика малых дел для большой страны. Акции, приуроченные к праздничным датам</vt:lpstr>
      <vt:lpstr>Волонтерство – практика малых дел для большой страны. Субботники</vt:lpstr>
      <vt:lpstr>Волонтерство – практика малых дел для  большой страны. Проводим социологические опросы среди жителей района</vt:lpstr>
      <vt:lpstr>Общественная оценка вклада в волонтерское движение</vt:lpstr>
      <vt:lpstr>В рамках проекта мы провели классные часы на тему «Волонтерство – практика малых дел для большой страны» в 8-11 классах лицея-интерната № 5</vt:lpstr>
      <vt:lpstr>Вопросы для социологического опроса обучающихся 8-11-х классов:</vt:lpstr>
      <vt:lpstr>Результаты анализа социологического опроса (участвовало 52 обучающихся)</vt:lpstr>
      <vt:lpstr>Результаты анализа социологического опроса</vt:lpstr>
      <vt:lpstr>Результаты анализа социологического опроса</vt:lpstr>
      <vt:lpstr>Продукт проекта – участие в акции, приуроченной к очередной годовщине воссоединения Крыма с Россией</vt:lpstr>
      <vt:lpstr>Выводы</vt:lpstr>
      <vt:lpstr>Презентация PowerPoint</vt:lpstr>
      <vt:lpstr>Рефлексия</vt:lpstr>
      <vt:lpstr>Рефлексия</vt:lpstr>
      <vt:lpstr>Библиография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Ученик</cp:lastModifiedBy>
  <cp:revision>106</cp:revision>
  <dcterms:created xsi:type="dcterms:W3CDTF">2022-03-09T17:43:32Z</dcterms:created>
  <dcterms:modified xsi:type="dcterms:W3CDTF">2022-03-29T10:08:31Z</dcterms:modified>
</cp:coreProperties>
</file>